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7"/>
  </p:notesMasterIdLst>
  <p:handoutMasterIdLst>
    <p:handoutMasterId r:id="rId48"/>
  </p:handoutMasterIdLst>
  <p:sldIdLst>
    <p:sldId id="302" r:id="rId2"/>
    <p:sldId id="310" r:id="rId3"/>
    <p:sldId id="257" r:id="rId4"/>
    <p:sldId id="258" r:id="rId5"/>
    <p:sldId id="259" r:id="rId6"/>
    <p:sldId id="260" r:id="rId7"/>
    <p:sldId id="262" r:id="rId8"/>
    <p:sldId id="266" r:id="rId9"/>
    <p:sldId id="263" r:id="rId10"/>
    <p:sldId id="304" r:id="rId11"/>
    <p:sldId id="268" r:id="rId12"/>
    <p:sldId id="265" r:id="rId13"/>
    <p:sldId id="269" r:id="rId14"/>
    <p:sldId id="270" r:id="rId15"/>
    <p:sldId id="272" r:id="rId16"/>
    <p:sldId id="273" r:id="rId17"/>
    <p:sldId id="274" r:id="rId18"/>
    <p:sldId id="275" r:id="rId19"/>
    <p:sldId id="271" r:id="rId20"/>
    <p:sldId id="276" r:id="rId21"/>
    <p:sldId id="305" r:id="rId22"/>
    <p:sldId id="278" r:id="rId23"/>
    <p:sldId id="306" r:id="rId24"/>
    <p:sldId id="280" r:id="rId25"/>
    <p:sldId id="281" r:id="rId26"/>
    <p:sldId id="282" r:id="rId27"/>
    <p:sldId id="283" r:id="rId28"/>
    <p:sldId id="285" r:id="rId29"/>
    <p:sldId id="286" r:id="rId30"/>
    <p:sldId id="287" r:id="rId31"/>
    <p:sldId id="291" r:id="rId32"/>
    <p:sldId id="292" r:id="rId33"/>
    <p:sldId id="308" r:id="rId34"/>
    <p:sldId id="293" r:id="rId35"/>
    <p:sldId id="297" r:id="rId36"/>
    <p:sldId id="298" r:id="rId37"/>
    <p:sldId id="299" r:id="rId38"/>
    <p:sldId id="300" r:id="rId39"/>
    <p:sldId id="309" r:id="rId40"/>
    <p:sldId id="301" r:id="rId41"/>
    <p:sldId id="289" r:id="rId42"/>
    <p:sldId id="288" r:id="rId43"/>
    <p:sldId id="284" r:id="rId44"/>
    <p:sldId id="294" r:id="rId45"/>
    <p:sldId id="290"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fFGZVLTp7KJg7qydAuFD0I3uz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0EE"/>
    <a:srgbClr val="ECDED8"/>
    <a:srgbClr val="5934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DC4824-2A42-4C11-B9AA-336C4449DD2E}">
  <a:tblStyle styleId="{78DC4824-2A42-4C11-B9AA-336C4449DD2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7EC"/>
          </a:solidFill>
        </a:fill>
      </a:tcStyle>
    </a:wholeTbl>
    <a:band1H>
      <a:tcTxStyle/>
      <a:tcStyle>
        <a:tcBdr/>
        <a:fill>
          <a:solidFill>
            <a:srgbClr val="CFCBD8"/>
          </a:solidFill>
        </a:fill>
      </a:tcStyle>
    </a:band1H>
    <a:band2H>
      <a:tcTxStyle/>
      <a:tcStyle>
        <a:tcBdr/>
      </a:tcStyle>
    </a:band2H>
    <a:band1V>
      <a:tcTxStyle/>
      <a:tcStyle>
        <a:tcBdr/>
        <a:fill>
          <a:solidFill>
            <a:srgbClr val="CFCBD8"/>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79622" autoAdjust="0"/>
  </p:normalViewPr>
  <p:slideViewPr>
    <p:cSldViewPr snapToGrid="0">
      <p:cViewPr>
        <p:scale>
          <a:sx n="70" d="100"/>
          <a:sy n="70" d="100"/>
        </p:scale>
        <p:origin x="1196" y="56"/>
      </p:cViewPr>
      <p:guideLst>
        <p:guide orient="horz" pos="1620"/>
        <p:guide pos="2880"/>
      </p:guideLst>
    </p:cSldViewPr>
  </p:slid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D4F104-CBF3-B380-166F-07A242AD62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a:extLst>
              <a:ext uri="{FF2B5EF4-FFF2-40B4-BE49-F238E27FC236}">
                <a16:creationId xmlns:a16="http://schemas.microsoft.com/office/drawing/2014/main" id="{AA60898D-E634-379D-339C-AAE6880BD9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9480B6-8442-46FC-AA6F-E4B118E8CC3F}" type="datetimeFigureOut">
              <a:rPr lang="zh-TW" altLang="en-US" smtClean="0"/>
              <a:t>2022/7/21</a:t>
            </a:fld>
            <a:endParaRPr lang="zh-TW" altLang="en-US"/>
          </a:p>
        </p:txBody>
      </p:sp>
      <p:sp>
        <p:nvSpPr>
          <p:cNvPr id="4" name="Footer Placeholder 3">
            <a:extLst>
              <a:ext uri="{FF2B5EF4-FFF2-40B4-BE49-F238E27FC236}">
                <a16:creationId xmlns:a16="http://schemas.microsoft.com/office/drawing/2014/main" id="{194809C7-FD54-E46E-F0DC-10BFE50C6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Slide Number Placeholder 4">
            <a:extLst>
              <a:ext uri="{FF2B5EF4-FFF2-40B4-BE49-F238E27FC236}">
                <a16:creationId xmlns:a16="http://schemas.microsoft.com/office/drawing/2014/main" id="{320532CA-FFDC-78D5-D010-30E256E209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7AC15A-075F-4906-91DE-25775BA5E886}" type="slidenum">
              <a:rPr lang="zh-TW" altLang="en-US" smtClean="0"/>
              <a:t>‹#›</a:t>
            </a:fld>
            <a:endParaRPr lang="zh-TW" altLang="en-US"/>
          </a:p>
        </p:txBody>
      </p:sp>
    </p:spTree>
    <p:extLst>
      <p:ext uri="{BB962C8B-B14F-4D97-AF65-F5344CB8AC3E}">
        <p14:creationId xmlns:p14="http://schemas.microsoft.com/office/powerpoint/2010/main" val="2552478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26</a:t>
            </a:r>
            <a:r>
              <a:rPr lang="zh-TW" altLang="en-US" dirty="0"/>
              <a:t>頁 兩層 感覺 不錯 一層效果差 精準度很差</a:t>
            </a:r>
            <a:endParaRPr dirty="0"/>
          </a:p>
        </p:txBody>
      </p:sp>
      <p:sp>
        <p:nvSpPr>
          <p:cNvPr id="389" name="Google Shape;3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21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1486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不同參數 </a:t>
            </a:r>
            <a:r>
              <a:rPr lang="en-US" altLang="zh-TW" dirty="0"/>
              <a:t>100</a:t>
            </a:r>
            <a:r>
              <a:rPr lang="zh-TW" altLang="en-US" dirty="0"/>
              <a:t>筆資料 超參數</a:t>
            </a:r>
            <a:r>
              <a:rPr lang="en-US" altLang="zh-TW" dirty="0"/>
              <a:t>:</a:t>
            </a:r>
            <a:r>
              <a:rPr lang="zh-TW" altLang="en-US" dirty="0"/>
              <a:t>優化器  高達</a:t>
            </a:r>
            <a:r>
              <a:rPr lang="en-US" altLang="zh-TW" dirty="0"/>
              <a:t>100% </a:t>
            </a:r>
            <a:r>
              <a:rPr lang="zh-TW" altLang="en-US" dirty="0"/>
              <a:t>單一資料 相對量 相似度高 資料集合 </a:t>
            </a:r>
            <a:r>
              <a:rPr lang="en-US" altLang="zh-TW" dirty="0"/>
              <a:t>LOSS </a:t>
            </a:r>
            <a:r>
              <a:rPr lang="zh-TW" altLang="en-US" dirty="0"/>
              <a:t>訓練成功越來越少</a:t>
            </a:r>
            <a:endParaRPr lang="en-US" altLang="zh-TW"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POST Quantization </a:t>
            </a:r>
            <a:r>
              <a:rPr lang="zh-TW" altLang="en-US" dirty="0"/>
              <a:t>直接用 損失精確</a:t>
            </a:r>
            <a:endParaRPr lang="en-US" altLang="zh-TW" dirty="0"/>
          </a:p>
          <a:p>
            <a:pPr marL="0" lvl="0" indent="0" algn="l" rtl="0">
              <a:lnSpc>
                <a:spcPct val="100000"/>
              </a:lnSpc>
              <a:spcBef>
                <a:spcPts val="0"/>
              </a:spcBef>
              <a:spcAft>
                <a:spcPts val="0"/>
              </a:spcAft>
              <a:buSzPts val="1100"/>
              <a:buNone/>
            </a:pPr>
            <a:r>
              <a:rPr lang="en-US" altLang="zh-TW" dirty="0"/>
              <a:t>QAT</a:t>
            </a:r>
            <a:r>
              <a:rPr lang="zh-TW" altLang="en-US" dirty="0"/>
              <a:t> 比較準</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4" name="Google Shape;60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27000" lvl="0" indent="-127000" algn="l" rtl="0">
              <a:lnSpc>
                <a:spcPct val="150000"/>
              </a:lnSpc>
              <a:spcBef>
                <a:spcPts val="0"/>
              </a:spcBef>
              <a:spcAft>
                <a:spcPts val="0"/>
              </a:spcAft>
              <a:buSzPts val="2000"/>
              <a:buChar char="•"/>
            </a:pPr>
            <a:r>
              <a:rPr lang="zh-TW" altLang="en-US" sz="1100" dirty="0"/>
              <a:t>資料正規化一直是模型訓練很重要的一環，此方法可以讓模型訓練的更穩定</a:t>
            </a:r>
            <a:endParaRPr lang="en-US" altLang="zh-TW" sz="1100" dirty="0"/>
          </a:p>
          <a:p>
            <a:pPr marL="127000" marR="0" lvl="0" indent="-127000" algn="l" defTabSz="914400" rtl="0" eaLnBrk="1" fontAlgn="auto" latinLnBrk="0" hangingPunct="1">
              <a:lnSpc>
                <a:spcPct val="150000"/>
              </a:lnSpc>
              <a:spcBef>
                <a:spcPts val="0"/>
              </a:spcBef>
              <a:spcAft>
                <a:spcPts val="0"/>
              </a:spcAft>
              <a:buClr>
                <a:srgbClr val="000000"/>
              </a:buClr>
              <a:buSzPts val="2000"/>
              <a:buFont typeface="Arial"/>
              <a:buChar char="•"/>
              <a:tabLst/>
              <a:defRPr/>
            </a:pPr>
            <a:r>
              <a:rPr lang="zh-TW" altLang="en-US" dirty="0"/>
              <a:t>相對量 </a:t>
            </a:r>
            <a:r>
              <a:rPr lang="en-US" altLang="zh-TW" dirty="0"/>
              <a:t>–</a:t>
            </a:r>
            <a:r>
              <a:rPr lang="zh-TW" altLang="en-US" dirty="0"/>
              <a:t>平均 除標準差</a:t>
            </a:r>
          </a:p>
          <a:p>
            <a:pPr marL="127000" lvl="0" indent="-127000" algn="l" rtl="0">
              <a:lnSpc>
                <a:spcPct val="150000"/>
              </a:lnSpc>
              <a:spcBef>
                <a:spcPts val="0"/>
              </a:spcBef>
              <a:spcAft>
                <a:spcPts val="0"/>
              </a:spcAft>
              <a:buSzPts val="2000"/>
              <a:buChar char="•"/>
            </a:pPr>
            <a:endParaRPr lang="zh-TW" altLang="en-US" sz="1100" dirty="0"/>
          </a:p>
        </p:txBody>
      </p:sp>
    </p:spTree>
    <p:extLst>
      <p:ext uri="{BB962C8B-B14F-4D97-AF65-F5344CB8AC3E}">
        <p14:creationId xmlns:p14="http://schemas.microsoft.com/office/powerpoint/2010/main" val="4103618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當周跟當月的資料</a:t>
            </a:r>
            <a:endParaRPr lang="en-US" altLang="zh-TW" dirty="0"/>
          </a:p>
          <a:p>
            <a:pPr marL="0" lvl="0" indent="0" algn="l" rtl="0">
              <a:lnSpc>
                <a:spcPct val="100000"/>
              </a:lnSpc>
              <a:spcBef>
                <a:spcPts val="0"/>
              </a:spcBef>
              <a:spcAft>
                <a:spcPts val="0"/>
              </a:spcAft>
              <a:buSzPts val="1100"/>
              <a:buNone/>
            </a:pPr>
            <a:r>
              <a:rPr lang="zh-TW" altLang="en-US" dirty="0"/>
              <a:t>檢測系統</a:t>
            </a:r>
            <a:endParaRPr lang="en-US" altLang="zh-TW" dirty="0"/>
          </a:p>
          <a:p>
            <a:pPr marL="0" lvl="0" indent="0" algn="l" rtl="0">
              <a:lnSpc>
                <a:spcPct val="100000"/>
              </a:lnSpc>
              <a:spcBef>
                <a:spcPts val="0"/>
              </a:spcBef>
              <a:spcAft>
                <a:spcPts val="0"/>
              </a:spcAft>
              <a:buSzPts val="1100"/>
              <a:buNone/>
            </a:pPr>
            <a:r>
              <a:rPr lang="zh-TW" altLang="en-US" dirty="0"/>
              <a:t>使用者輸入其他資料</a:t>
            </a:r>
            <a:endParaRPr lang="en-US" altLang="zh-TW" dirty="0"/>
          </a:p>
          <a:p>
            <a:pPr marL="0" lvl="0" indent="0" algn="l" rtl="0">
              <a:lnSpc>
                <a:spcPct val="100000"/>
              </a:lnSpc>
              <a:spcBef>
                <a:spcPts val="0"/>
              </a:spcBef>
              <a:spcAft>
                <a:spcPts val="0"/>
              </a:spcAft>
              <a:buSzPts val="1100"/>
              <a:buNone/>
            </a:pPr>
            <a:r>
              <a:rPr lang="zh-TW" altLang="en-US" dirty="0"/>
              <a:t>使用者自行設定震動</a:t>
            </a:r>
            <a:r>
              <a:rPr lang="en-US" altLang="zh-TW" dirty="0"/>
              <a:t>pattern</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Demo</a:t>
            </a:r>
            <a:r>
              <a:rPr lang="zh-TW" altLang="en-US" dirty="0"/>
              <a:t>流：登入介面</a:t>
            </a:r>
            <a:r>
              <a:rPr lang="en-US" altLang="zh-TW" dirty="0"/>
              <a:t>(login </a:t>
            </a:r>
            <a:r>
              <a:rPr lang="en-US" altLang="zh-TW" dirty="0" err="1"/>
              <a:t>error&amp;login</a:t>
            </a:r>
            <a:r>
              <a:rPr lang="en-US" altLang="zh-TW" dirty="0"/>
              <a:t>)(google meet) -&gt;</a:t>
            </a:r>
            <a:r>
              <a:rPr lang="zh-TW" altLang="en-US" dirty="0"/>
              <a:t>展示椅墊壓力感測器以及震動馬達</a:t>
            </a:r>
            <a:r>
              <a:rPr lang="en-US" altLang="zh-TW" dirty="0"/>
              <a:t>(</a:t>
            </a:r>
            <a:r>
              <a:rPr lang="zh-TW" altLang="en-US" dirty="0"/>
              <a:t>電腦</a:t>
            </a:r>
            <a:r>
              <a:rPr lang="en-US" altLang="zh-TW" dirty="0"/>
              <a:t>cam)</a:t>
            </a:r>
            <a:r>
              <a:rPr lang="zh-TW" altLang="en-US" dirty="0"/>
              <a:t> </a:t>
            </a:r>
            <a:r>
              <a:rPr lang="en-US" altLang="zh-TW" dirty="0"/>
              <a:t>-&gt; </a:t>
            </a:r>
            <a:r>
              <a:rPr lang="zh-TW" altLang="en-US" dirty="0"/>
              <a:t>不斷調整坐姿</a:t>
            </a:r>
            <a:r>
              <a:rPr lang="en-US" altLang="zh-TW" dirty="0"/>
              <a:t>…(</a:t>
            </a:r>
            <a:r>
              <a:rPr lang="zh-TW" altLang="en-US" dirty="0"/>
              <a:t>電腦</a:t>
            </a:r>
            <a:r>
              <a:rPr lang="en-US" altLang="zh-TW" dirty="0"/>
              <a:t>cam)+APP(google meet)</a:t>
            </a:r>
            <a:endParaRPr dirty="0"/>
          </a:p>
        </p:txBody>
      </p:sp>
      <p:sp>
        <p:nvSpPr>
          <p:cNvPr id="718" name="Google Shape;71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1580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18" name="Google Shape;71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7afd6d55c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37afd6d55c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b="1" i="0" dirty="0">
                <a:solidFill>
                  <a:srgbClr val="292929"/>
                </a:solidFill>
                <a:effectLst/>
                <a:latin typeface="charter"/>
              </a:rPr>
              <a:t>直接</a:t>
            </a:r>
            <a:r>
              <a:rPr lang="en-US" altLang="zh-TW" b="1" i="0" dirty="0">
                <a:solidFill>
                  <a:srgbClr val="292929"/>
                </a:solidFill>
                <a:effectLst/>
                <a:latin typeface="charter"/>
              </a:rPr>
              <a:t>quantize</a:t>
            </a:r>
            <a:r>
              <a:rPr lang="zh-TW" altLang="en-US" b="1" i="0" dirty="0">
                <a:solidFill>
                  <a:srgbClr val="292929"/>
                </a:solidFill>
                <a:effectLst/>
                <a:latin typeface="charter"/>
              </a:rPr>
              <a:t>已訓練網路的</a:t>
            </a:r>
            <a:r>
              <a:rPr lang="en-US" altLang="zh-TW" b="1" i="0" dirty="0">
                <a:solidFill>
                  <a:srgbClr val="292929"/>
                </a:solidFill>
                <a:effectLst/>
                <a:latin typeface="charter"/>
              </a:rPr>
              <a:t>post-quantization</a:t>
            </a:r>
            <a:r>
              <a:rPr lang="zh-TW" altLang="en-US" b="0" i="0" dirty="0">
                <a:solidFill>
                  <a:srgbClr val="292929"/>
                </a:solidFill>
                <a:effectLst/>
                <a:latin typeface="charter"/>
              </a:rPr>
              <a:t>，也支援了</a:t>
            </a:r>
            <a:r>
              <a:rPr lang="zh-TW" altLang="en-US" b="1" i="0" dirty="0">
                <a:solidFill>
                  <a:srgbClr val="292929"/>
                </a:solidFill>
                <a:effectLst/>
                <a:latin typeface="charter"/>
              </a:rPr>
              <a:t>在訓練時模擬低精度運算的</a:t>
            </a:r>
            <a:r>
              <a:rPr lang="en-US" altLang="zh-TW" b="1" i="0" dirty="0">
                <a:solidFill>
                  <a:srgbClr val="292929"/>
                </a:solidFill>
                <a:effectLst/>
                <a:latin typeface="charter"/>
              </a:rPr>
              <a:t>training aware quantization (QAT)</a:t>
            </a:r>
            <a:r>
              <a:rPr lang="zh-TW" altLang="en-US" b="0" i="0" dirty="0">
                <a:solidFill>
                  <a:srgbClr val="292929"/>
                </a:solidFill>
                <a:effectLst/>
                <a:latin typeface="charter"/>
              </a:rPr>
              <a:t>。</a:t>
            </a:r>
            <a:r>
              <a:rPr lang="en-US" altLang="zh-TW" b="1" i="0" dirty="0">
                <a:solidFill>
                  <a:srgbClr val="292929"/>
                </a:solidFill>
                <a:effectLst/>
                <a:latin typeface="charter"/>
              </a:rPr>
              <a:t>QAT</a:t>
            </a:r>
            <a:r>
              <a:rPr lang="zh-TW" altLang="en-US" b="1" i="0" dirty="0">
                <a:solidFill>
                  <a:srgbClr val="292929"/>
                </a:solidFill>
                <a:effectLst/>
                <a:latin typeface="charter"/>
              </a:rPr>
              <a:t>是目前</a:t>
            </a:r>
            <a:r>
              <a:rPr lang="en-US" altLang="zh-TW" b="1" i="0" dirty="0">
                <a:solidFill>
                  <a:srgbClr val="292929"/>
                </a:solidFill>
                <a:effectLst/>
                <a:latin typeface="charter"/>
              </a:rPr>
              <a:t>quantization</a:t>
            </a:r>
            <a:r>
              <a:rPr lang="zh-TW" altLang="en-US" b="1" i="0" dirty="0">
                <a:solidFill>
                  <a:srgbClr val="292929"/>
                </a:solidFill>
                <a:effectLst/>
                <a:latin typeface="charter"/>
              </a:rPr>
              <a:t>方法中，最能維持模型準度的方法之一。</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5272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0" Type="http://schemas.openxmlformats.org/officeDocument/2006/relationships/image" Target="../media/image9.svg"/><Relationship Id="rId4" Type="http://schemas.openxmlformats.org/officeDocument/2006/relationships/tags" Target="../tags/tag4.xml"/><Relationship Id="rId9"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1"/>
        <p:cNvGrpSpPr/>
        <p:nvPr/>
      </p:nvGrpSpPr>
      <p:grpSpPr>
        <a:xfrm>
          <a:off x="0" y="0"/>
          <a:ext cx="0" cy="0"/>
          <a:chOff x="0" y="0"/>
          <a:chExt cx="0" cy="0"/>
        </a:xfrm>
      </p:grpSpPr>
      <p:sp>
        <p:nvSpPr>
          <p:cNvPr id="32" name="Google Shape;32;p50"/>
          <p:cNvSpPr/>
          <p:nvPr/>
        </p:nvSpPr>
        <p:spPr>
          <a:xfrm>
            <a:off x="0" y="690947"/>
            <a:ext cx="9144000" cy="1026344"/>
          </a:xfrm>
          <a:prstGeom prst="rect">
            <a:avLst/>
          </a:prstGeom>
          <a:solidFill>
            <a:srgbClr val="F6F0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2">
                  <a:lumMod val="20000"/>
                  <a:lumOff val="80000"/>
                </a:schemeClr>
              </a:solidFill>
              <a:latin typeface="Arial"/>
              <a:ea typeface="Arial"/>
              <a:cs typeface="Arial"/>
              <a:sym typeface="Arial"/>
            </a:endParaRPr>
          </a:p>
        </p:txBody>
      </p:sp>
      <p:sp>
        <p:nvSpPr>
          <p:cNvPr id="33" name="Google Shape;33;p50"/>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chemeClr val="accent1"/>
              </a:buClr>
              <a:buSzPts val="2700"/>
              <a:buFont typeface="Arial"/>
              <a:buNone/>
              <a:defRPr sz="2700">
                <a:solidFill>
                  <a:srgbClr val="593403"/>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dirty="0"/>
          </a:p>
        </p:txBody>
      </p:sp>
      <p:sp>
        <p:nvSpPr>
          <p:cNvPr id="34" name="Google Shape;34;p50"/>
          <p:cNvSpPr txBox="1">
            <a:spLocks noGrp="1"/>
          </p:cNvSpPr>
          <p:nvPr>
            <p:ph type="body" idx="1"/>
          </p:nvPr>
        </p:nvSpPr>
        <p:spPr>
          <a:xfrm>
            <a:off x="342657" y="1807368"/>
            <a:ext cx="8458683" cy="2993232"/>
          </a:xfrm>
          <a:prstGeom prst="rect">
            <a:avLst/>
          </a:prstGeom>
          <a:noFill/>
          <a:ln>
            <a:noFill/>
          </a:ln>
        </p:spPr>
        <p:txBody>
          <a:bodyPr spcFirstLastPara="1" wrap="square" lIns="68575" tIns="34275" rIns="68575" bIns="34275" anchor="t" anchorCtr="0">
            <a:normAutofit/>
          </a:bodyPr>
          <a:lstStyle>
            <a:lvl1pPr marL="457200" lvl="0" indent="-361950" algn="l">
              <a:lnSpc>
                <a:spcPct val="100000"/>
              </a:lnSpc>
              <a:spcBef>
                <a:spcPts val="500"/>
              </a:spcBef>
              <a:spcAft>
                <a:spcPts val="0"/>
              </a:spcAft>
              <a:buClr>
                <a:schemeClr val="dk1"/>
              </a:buClr>
              <a:buSzPts val="2100"/>
              <a:buFont typeface="Arial"/>
              <a:buChar char="•"/>
              <a:defRPr sz="2100">
                <a:solidFill>
                  <a:schemeClr val="dk1"/>
                </a:solidFill>
              </a:defRPr>
            </a:lvl1pPr>
            <a:lvl2pPr marL="914400" lvl="1" indent="-342900" algn="l">
              <a:lnSpc>
                <a:spcPct val="100000"/>
              </a:lnSpc>
              <a:spcBef>
                <a:spcPts val="500"/>
              </a:spcBef>
              <a:spcAft>
                <a:spcPts val="0"/>
              </a:spcAft>
              <a:buClr>
                <a:schemeClr val="dk1"/>
              </a:buClr>
              <a:buSzPts val="1800"/>
              <a:buFont typeface="Arial"/>
              <a:buChar char="•"/>
              <a:defRPr sz="1800">
                <a:solidFill>
                  <a:schemeClr val="dk1"/>
                </a:solidFill>
              </a:defRPr>
            </a:lvl2pPr>
            <a:lvl3pPr marL="1371600" lvl="2" indent="-323850" algn="l">
              <a:lnSpc>
                <a:spcPct val="100000"/>
              </a:lnSpc>
              <a:spcBef>
                <a:spcPts val="500"/>
              </a:spcBef>
              <a:spcAft>
                <a:spcPts val="0"/>
              </a:spcAft>
              <a:buClr>
                <a:schemeClr val="dk1"/>
              </a:buClr>
              <a:buSzPts val="1500"/>
              <a:buFont typeface="Arial"/>
              <a:buChar char="•"/>
              <a:defRPr sz="1500">
                <a:solidFill>
                  <a:schemeClr val="dk1"/>
                </a:solidFill>
              </a:defRPr>
            </a:lvl3pPr>
            <a:lvl4pPr marL="1828800" lvl="3" indent="-317500" algn="l">
              <a:lnSpc>
                <a:spcPct val="100000"/>
              </a:lnSpc>
              <a:spcBef>
                <a:spcPts val="300"/>
              </a:spcBef>
              <a:spcAft>
                <a:spcPts val="0"/>
              </a:spcAft>
              <a:buClr>
                <a:schemeClr val="dk1"/>
              </a:buClr>
              <a:buSzPts val="1400"/>
              <a:buFont typeface="Arial"/>
              <a:buChar char="•"/>
              <a:defRPr sz="1400">
                <a:solidFill>
                  <a:schemeClr val="dk1"/>
                </a:solidFill>
              </a:defRPr>
            </a:lvl4pPr>
            <a:lvl5pPr marL="2286000" lvl="4" indent="-317500" algn="l">
              <a:lnSpc>
                <a:spcPct val="100000"/>
              </a:lnSpc>
              <a:spcBef>
                <a:spcPts val="300"/>
              </a:spcBef>
              <a:spcAft>
                <a:spcPts val="0"/>
              </a:spcAft>
              <a:buClr>
                <a:schemeClr val="dk1"/>
              </a:buClr>
              <a:buSzPts val="1400"/>
              <a:buFont typeface="Arial"/>
              <a:buChar char="•"/>
              <a:defRPr sz="1400">
                <a:solidFill>
                  <a:schemeClr val="dk1"/>
                </a:solidFill>
              </a:defRPr>
            </a:lvl5pPr>
            <a:lvl6pPr marL="2743200" lvl="5" indent="-317500" algn="l">
              <a:lnSpc>
                <a:spcPct val="100000"/>
              </a:lnSpc>
              <a:spcBef>
                <a:spcPts val="300"/>
              </a:spcBef>
              <a:spcAft>
                <a:spcPts val="0"/>
              </a:spcAft>
              <a:buClr>
                <a:schemeClr val="dk1"/>
              </a:buClr>
              <a:buSzPts val="1400"/>
              <a:buFont typeface="Arial"/>
              <a:buChar char="•"/>
              <a:defRPr sz="1400"/>
            </a:lvl6pPr>
            <a:lvl7pPr marL="3200400" lvl="6" indent="-317500" algn="l">
              <a:lnSpc>
                <a:spcPct val="100000"/>
              </a:lnSpc>
              <a:spcBef>
                <a:spcPts val="300"/>
              </a:spcBef>
              <a:spcAft>
                <a:spcPts val="0"/>
              </a:spcAft>
              <a:buClr>
                <a:schemeClr val="dk1"/>
              </a:buClr>
              <a:buSzPts val="1400"/>
              <a:buFont typeface="Arial"/>
              <a:buChar char="•"/>
              <a:defRPr sz="1400"/>
            </a:lvl7pPr>
            <a:lvl8pPr marL="3657600" lvl="7" indent="-317500" algn="l">
              <a:lnSpc>
                <a:spcPct val="100000"/>
              </a:lnSpc>
              <a:spcBef>
                <a:spcPts val="300"/>
              </a:spcBef>
              <a:spcAft>
                <a:spcPts val="0"/>
              </a:spcAft>
              <a:buClr>
                <a:schemeClr val="dk1"/>
              </a:buClr>
              <a:buSzPts val="1400"/>
              <a:buFont typeface="Arial"/>
              <a:buChar char="•"/>
              <a:defRPr sz="1400"/>
            </a:lvl8pPr>
            <a:lvl9pPr marL="4114800" lvl="8" indent="-317500" algn="l">
              <a:lnSpc>
                <a:spcPct val="100000"/>
              </a:lnSpc>
              <a:spcBef>
                <a:spcPts val="300"/>
              </a:spcBef>
              <a:spcAft>
                <a:spcPts val="0"/>
              </a:spcAft>
              <a:buClr>
                <a:schemeClr val="dk1"/>
              </a:buClr>
              <a:buSzPts val="1400"/>
              <a:buFont typeface="Arial"/>
              <a:buChar char="•"/>
              <a:defRPr sz="1400"/>
            </a:lvl9pPr>
          </a:lstStyle>
          <a:p>
            <a:endParaRPr dirty="0"/>
          </a:p>
        </p:txBody>
      </p:sp>
      <p:sp>
        <p:nvSpPr>
          <p:cNvPr id="36" name="Google Shape;36;p50"/>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grpSp>
        <p:nvGrpSpPr>
          <p:cNvPr id="6" name="Group 5">
            <a:extLst>
              <a:ext uri="{FF2B5EF4-FFF2-40B4-BE49-F238E27FC236}">
                <a16:creationId xmlns:a16="http://schemas.microsoft.com/office/drawing/2014/main" id="{7A638DC7-021D-E5DC-EF76-89885FFF29A2}"/>
              </a:ext>
            </a:extLst>
          </p:cNvPr>
          <p:cNvGrpSpPr/>
          <p:nvPr userDrawn="1"/>
        </p:nvGrpSpPr>
        <p:grpSpPr>
          <a:xfrm>
            <a:off x="7890387" y="856939"/>
            <a:ext cx="790071" cy="790071"/>
            <a:chOff x="6369220" y="2308729"/>
            <a:chExt cx="1402896" cy="1402896"/>
          </a:xfrm>
        </p:grpSpPr>
        <p:pic>
          <p:nvPicPr>
            <p:cNvPr id="5" name="Picture 4" descr="Icon&#10;&#10;Description automatically generated">
              <a:extLst>
                <a:ext uri="{FF2B5EF4-FFF2-40B4-BE49-F238E27FC236}">
                  <a16:creationId xmlns:a16="http://schemas.microsoft.com/office/drawing/2014/main" id="{F5C660FD-D735-203A-9188-01302C9E62D3}"/>
                </a:ext>
              </a:extLst>
            </p:cNvPr>
            <p:cNvPicPr>
              <a:picLocks noChangeAspect="1"/>
            </p:cNvPicPr>
            <p:nvPr userDrawn="1"/>
          </p:nvPicPr>
          <p:blipFill>
            <a:blip r:embed="rId2"/>
            <a:stretch>
              <a:fillRect/>
            </a:stretch>
          </p:blipFill>
          <p:spPr>
            <a:xfrm>
              <a:off x="6369220" y="2308729"/>
              <a:ext cx="1402896" cy="1402896"/>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98E56B80-BFDE-6063-958D-DBC234DC6AE5}"/>
                </a:ext>
              </a:extLst>
            </p:cNvPr>
            <p:cNvPicPr>
              <a:picLocks noChangeAspect="1"/>
            </p:cNvPicPr>
            <p:nvPr userDrawn="1"/>
          </p:nvPicPr>
          <p:blipFill>
            <a:blip r:embed="rId3"/>
            <a:stretch>
              <a:fillRect/>
            </a:stretch>
          </p:blipFill>
          <p:spPr>
            <a:xfrm>
              <a:off x="6991545" y="2362705"/>
              <a:ext cx="158246" cy="158246"/>
            </a:xfrm>
            <a:prstGeom prst="rect">
              <a:avLst/>
            </a:prstGeom>
          </p:spPr>
        </p:pic>
      </p:grpSp>
    </p:spTree>
  </p:cSld>
  <p:clrMapOvr>
    <a:masterClrMapping/>
  </p:clrMapOvr>
  <p:extLst>
    <p:ext uri="{DCECCB84-F9BA-43D5-87BE-67443E8EF086}">
      <p15:sldGuideLst xmlns:p15="http://schemas.microsoft.com/office/powerpoint/2012/main">
        <p15:guide id="1" orient="horz" pos="1134">
          <p15:clr>
            <a:srgbClr val="5ACBF0"/>
          </p15:clr>
        </p15:guide>
        <p15:guide id="2" pos="216">
          <p15:clr>
            <a:srgbClr val="5ACBF0"/>
          </p15:clr>
        </p15:guide>
        <p15:guide id="3" pos="5544">
          <p15:clr>
            <a:srgbClr val="5ACBF0"/>
          </p15:clr>
        </p15:guide>
        <p15:guide id="4" orient="horz" pos="291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Gray Bar">
  <p:cSld name="Title Subtitle and Gray Bar">
    <p:spTree>
      <p:nvGrpSpPr>
        <p:cNvPr id="1" name="Shape 75"/>
        <p:cNvGrpSpPr/>
        <p:nvPr/>
      </p:nvGrpSpPr>
      <p:grpSpPr>
        <a:xfrm>
          <a:off x="0" y="0"/>
          <a:ext cx="0" cy="0"/>
          <a:chOff x="0" y="0"/>
          <a:chExt cx="0" cy="0"/>
        </a:xfrm>
      </p:grpSpPr>
      <p:sp>
        <p:nvSpPr>
          <p:cNvPr id="76" name="Google Shape;76;p59"/>
          <p:cNvSpPr/>
          <p:nvPr/>
        </p:nvSpPr>
        <p:spPr>
          <a:xfrm>
            <a:off x="0" y="1099039"/>
            <a:ext cx="9144484" cy="3776297"/>
          </a:xfrm>
          <a:prstGeom prst="rect">
            <a:avLst/>
          </a:prstGeom>
          <a:solidFill>
            <a:srgbClr val="E4E4E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7" name="Google Shape;77;p59"/>
          <p:cNvSpPr txBox="1">
            <a:spLocks noGrp="1"/>
          </p:cNvSpPr>
          <p:nvPr>
            <p:ph type="body" idx="1"/>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78" name="Google Shape;78;p59"/>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59"/>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nd Content Gray Bar">
  <p:cSld name="Title Subtitle and Content Gray Bar">
    <p:spTree>
      <p:nvGrpSpPr>
        <p:cNvPr id="1" name="Shape 80"/>
        <p:cNvGrpSpPr/>
        <p:nvPr/>
      </p:nvGrpSpPr>
      <p:grpSpPr>
        <a:xfrm>
          <a:off x="0" y="0"/>
          <a:ext cx="0" cy="0"/>
          <a:chOff x="0" y="0"/>
          <a:chExt cx="0" cy="0"/>
        </a:xfrm>
      </p:grpSpPr>
      <p:sp>
        <p:nvSpPr>
          <p:cNvPr id="81" name="Google Shape;81;p60"/>
          <p:cNvSpPr/>
          <p:nvPr/>
        </p:nvSpPr>
        <p:spPr>
          <a:xfrm>
            <a:off x="0" y="1099039"/>
            <a:ext cx="9144484" cy="3776297"/>
          </a:xfrm>
          <a:prstGeom prst="rect">
            <a:avLst/>
          </a:prstGeom>
          <a:solidFill>
            <a:srgbClr val="E4E4E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2" name="Google Shape;82;p60"/>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298450" algn="l">
              <a:lnSpc>
                <a:spcPct val="100000"/>
              </a:lnSpc>
              <a:spcBef>
                <a:spcPts val="300"/>
              </a:spcBef>
              <a:spcAft>
                <a:spcPts val="0"/>
              </a:spcAft>
              <a:buSzPts val="11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83" name="Google Shape;83;p60"/>
          <p:cNvSpPr txBox="1">
            <a:spLocks noGrp="1"/>
          </p:cNvSpPr>
          <p:nvPr>
            <p:ph type="body" idx="2"/>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84" name="Google Shape;84;p60"/>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 name="Google Shape;85;p60"/>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Gray Bar">
  <p:cSld name="Title and Content Gray Bar">
    <p:spTree>
      <p:nvGrpSpPr>
        <p:cNvPr id="1" name="Shape 86"/>
        <p:cNvGrpSpPr/>
        <p:nvPr/>
      </p:nvGrpSpPr>
      <p:grpSpPr>
        <a:xfrm>
          <a:off x="0" y="0"/>
          <a:ext cx="0" cy="0"/>
          <a:chOff x="0" y="0"/>
          <a:chExt cx="0" cy="0"/>
        </a:xfrm>
      </p:grpSpPr>
      <p:sp>
        <p:nvSpPr>
          <p:cNvPr id="87" name="Google Shape;87;p61"/>
          <p:cNvSpPr/>
          <p:nvPr/>
        </p:nvSpPr>
        <p:spPr>
          <a:xfrm>
            <a:off x="0" y="1099039"/>
            <a:ext cx="9144484" cy="3776297"/>
          </a:xfrm>
          <a:prstGeom prst="rect">
            <a:avLst/>
          </a:prstGeom>
          <a:solidFill>
            <a:srgbClr val="E4E4E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8" name="Google Shape;88;p61"/>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298450" algn="l">
              <a:lnSpc>
                <a:spcPct val="100000"/>
              </a:lnSpc>
              <a:spcBef>
                <a:spcPts val="300"/>
              </a:spcBef>
              <a:spcAft>
                <a:spcPts val="0"/>
              </a:spcAft>
              <a:buSzPts val="11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89" name="Google Shape;89;p61"/>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61"/>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Subtitle">
  <p:cSld name="Two Content Subtitle">
    <p:bg>
      <p:bgPr>
        <a:solidFill>
          <a:schemeClr val="lt1"/>
        </a:solidFill>
        <a:effectLst/>
      </p:bgPr>
    </p:bg>
    <p:spTree>
      <p:nvGrpSpPr>
        <p:cNvPr id="1" name="Shape 91"/>
        <p:cNvGrpSpPr/>
        <p:nvPr/>
      </p:nvGrpSpPr>
      <p:grpSpPr>
        <a:xfrm>
          <a:off x="0" y="0"/>
          <a:ext cx="0" cy="0"/>
          <a:chOff x="0" y="0"/>
          <a:chExt cx="0" cy="0"/>
        </a:xfrm>
      </p:grpSpPr>
      <p:sp>
        <p:nvSpPr>
          <p:cNvPr id="92" name="Google Shape;92;p62"/>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62"/>
          <p:cNvSpPr txBox="1">
            <a:spLocks noGrp="1"/>
          </p:cNvSpPr>
          <p:nvPr>
            <p:ph type="body" idx="1"/>
          </p:nvPr>
        </p:nvSpPr>
        <p:spPr>
          <a:xfrm>
            <a:off x="342416" y="1165860"/>
            <a:ext cx="4143838"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94" name="Google Shape;94;p62"/>
          <p:cNvSpPr txBox="1">
            <a:spLocks noGrp="1"/>
          </p:cNvSpPr>
          <p:nvPr>
            <p:ph type="body" idx="2"/>
          </p:nvPr>
        </p:nvSpPr>
        <p:spPr>
          <a:xfrm>
            <a:off x="4657261" y="1165860"/>
            <a:ext cx="4143838"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95" name="Google Shape;95;p62"/>
          <p:cNvSpPr txBox="1">
            <a:spLocks noGrp="1"/>
          </p:cNvSpPr>
          <p:nvPr>
            <p:ph type="body" idx="3"/>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96" name="Google Shape;96;p62"/>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864">
          <p15:clr>
            <a:srgbClr val="5ACBF0"/>
          </p15:clr>
        </p15:guide>
        <p15:guide id="2" orient="horz" pos="540">
          <p15:clr>
            <a:srgbClr val="5ACBF0"/>
          </p15:clr>
        </p15:guide>
        <p15:guide id="3" orient="horz" pos="2916">
          <p15:clr>
            <a:srgbClr val="5ACBF0"/>
          </p15:clr>
        </p15:guide>
        <p15:guide id="4" pos="5544">
          <p15:clr>
            <a:srgbClr val="5ACBF0"/>
          </p15:clr>
        </p15:guide>
        <p15:guide id="5" pos="2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Content Gray Bar">
  <p:cSld name="Title Subtitle Content Gray Bar">
    <p:spTree>
      <p:nvGrpSpPr>
        <p:cNvPr id="1" name="Shape 97"/>
        <p:cNvGrpSpPr/>
        <p:nvPr/>
      </p:nvGrpSpPr>
      <p:grpSpPr>
        <a:xfrm>
          <a:off x="0" y="0"/>
          <a:ext cx="0" cy="0"/>
          <a:chOff x="0" y="0"/>
          <a:chExt cx="0" cy="0"/>
        </a:xfrm>
      </p:grpSpPr>
      <p:sp>
        <p:nvSpPr>
          <p:cNvPr id="98" name="Google Shape;98;p63"/>
          <p:cNvSpPr/>
          <p:nvPr/>
        </p:nvSpPr>
        <p:spPr>
          <a:xfrm>
            <a:off x="6400800" y="0"/>
            <a:ext cx="2743684" cy="5143500"/>
          </a:xfrm>
          <a:prstGeom prst="rect">
            <a:avLst/>
          </a:prstGeom>
          <a:solidFill>
            <a:srgbClr val="E4E4E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9" name="Google Shape;99;p63"/>
          <p:cNvSpPr txBox="1">
            <a:spLocks noGrp="1"/>
          </p:cNvSpPr>
          <p:nvPr>
            <p:ph type="body" idx="1"/>
          </p:nvPr>
        </p:nvSpPr>
        <p:spPr>
          <a:xfrm>
            <a:off x="342416" y="1165860"/>
            <a:ext cx="5829300"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Char char="–"/>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100" name="Google Shape;100;p63"/>
          <p:cNvSpPr txBox="1">
            <a:spLocks noGrp="1"/>
          </p:cNvSpPr>
          <p:nvPr>
            <p:ph type="body" idx="2"/>
          </p:nvPr>
        </p:nvSpPr>
        <p:spPr>
          <a:xfrm>
            <a:off x="6572492" y="514793"/>
            <a:ext cx="2400300" cy="4275246"/>
          </a:xfrm>
          <a:prstGeom prst="rect">
            <a:avLst/>
          </a:prstGeom>
          <a:noFill/>
          <a:ln>
            <a:noFill/>
          </a:ln>
        </p:spPr>
        <p:txBody>
          <a:bodyPr spcFirstLastPara="1" wrap="square" lIns="68575" tIns="34275" rIns="68575" bIns="34275" anchor="ctr" anchorCtr="0">
            <a:noAutofit/>
          </a:bodyPr>
          <a:lstStyle>
            <a:lvl1pPr marL="457200" lvl="0" indent="-323850" algn="l">
              <a:lnSpc>
                <a:spcPct val="100000"/>
              </a:lnSpc>
              <a:spcBef>
                <a:spcPts val="500"/>
              </a:spcBef>
              <a:spcAft>
                <a:spcPts val="0"/>
              </a:spcAft>
              <a:buSzPts val="1500"/>
              <a:buFont typeface="Arial"/>
              <a:buChar char="•"/>
              <a:defRPr sz="1500"/>
            </a:lvl1pPr>
            <a:lvl2pPr marL="914400" lvl="1" indent="-317500" algn="l">
              <a:lnSpc>
                <a:spcPct val="100000"/>
              </a:lnSpc>
              <a:spcBef>
                <a:spcPts val="500"/>
              </a:spcBef>
              <a:spcAft>
                <a:spcPts val="0"/>
              </a:spcAft>
              <a:buSzPts val="1400"/>
              <a:buFont typeface="Arial"/>
              <a:buChar char="–"/>
              <a:defRPr/>
            </a:lvl2pPr>
            <a:lvl3pPr marL="1371600" lvl="2" indent="-304800" algn="l">
              <a:lnSpc>
                <a:spcPct val="100000"/>
              </a:lnSpc>
              <a:spcBef>
                <a:spcPts val="500"/>
              </a:spcBef>
              <a:spcAft>
                <a:spcPts val="0"/>
              </a:spcAft>
              <a:buSzPts val="1200"/>
              <a:buFont typeface="Arial"/>
              <a:buChar char="–"/>
              <a:defRPr/>
            </a:lvl3pPr>
            <a:lvl4pPr marL="1828800" lvl="3" indent="-298450" algn="l">
              <a:lnSpc>
                <a:spcPct val="100000"/>
              </a:lnSpc>
              <a:spcBef>
                <a:spcPts val="300"/>
              </a:spcBef>
              <a:spcAft>
                <a:spcPts val="0"/>
              </a:spcAft>
              <a:buSzPts val="1100"/>
              <a:buFont typeface="Arial"/>
              <a:buChar char="–"/>
              <a:defRPr/>
            </a:lvl4pPr>
            <a:lvl5pPr marL="2286000" lvl="4" indent="-298450" algn="l">
              <a:lnSpc>
                <a:spcPct val="100000"/>
              </a:lnSpc>
              <a:spcBef>
                <a:spcPts val="300"/>
              </a:spcBef>
              <a:spcAft>
                <a:spcPts val="0"/>
              </a:spcAft>
              <a:buSzPts val="1100"/>
              <a:buFont typeface="Arial"/>
              <a:buChar char="–"/>
              <a:defRPr/>
            </a:lvl5pPr>
            <a:lvl6pPr marL="2743200" lvl="5" indent="-298450" algn="l">
              <a:lnSpc>
                <a:spcPct val="100000"/>
              </a:lnSpc>
              <a:spcBef>
                <a:spcPts val="300"/>
              </a:spcBef>
              <a:spcAft>
                <a:spcPts val="0"/>
              </a:spcAft>
              <a:buSzPts val="1100"/>
              <a:buFont typeface="Arial"/>
              <a:buChar char="–"/>
              <a:defRPr/>
            </a:lvl6pPr>
            <a:lvl7pPr marL="3200400" lvl="6" indent="-298450" algn="l">
              <a:lnSpc>
                <a:spcPct val="100000"/>
              </a:lnSpc>
              <a:spcBef>
                <a:spcPts val="300"/>
              </a:spcBef>
              <a:spcAft>
                <a:spcPts val="0"/>
              </a:spcAft>
              <a:buSzPts val="1100"/>
              <a:buFont typeface="Arial"/>
              <a:buChar char="–"/>
              <a:defRPr/>
            </a:lvl7pPr>
            <a:lvl8pPr marL="3657600" lvl="7" indent="-298450" algn="l">
              <a:lnSpc>
                <a:spcPct val="100000"/>
              </a:lnSpc>
              <a:spcBef>
                <a:spcPts val="300"/>
              </a:spcBef>
              <a:spcAft>
                <a:spcPts val="0"/>
              </a:spcAft>
              <a:buSzPts val="1100"/>
              <a:buFont typeface="Arial"/>
              <a:buChar char="–"/>
              <a:defRPr/>
            </a:lvl8pPr>
            <a:lvl9pPr marL="4114800" lvl="8" indent="-298450" algn="l">
              <a:lnSpc>
                <a:spcPct val="100000"/>
              </a:lnSpc>
              <a:spcBef>
                <a:spcPts val="300"/>
              </a:spcBef>
              <a:spcAft>
                <a:spcPts val="0"/>
              </a:spcAft>
              <a:buSzPts val="1100"/>
              <a:buFont typeface="Arial"/>
              <a:buChar char="–"/>
              <a:defRPr/>
            </a:lvl9pPr>
          </a:lstStyle>
          <a:p>
            <a:endParaRPr/>
          </a:p>
        </p:txBody>
      </p:sp>
      <p:sp>
        <p:nvSpPr>
          <p:cNvPr id="101" name="Google Shape;101;p63"/>
          <p:cNvSpPr txBox="1">
            <a:spLocks noGrp="1"/>
          </p:cNvSpPr>
          <p:nvPr>
            <p:ph type="body" idx="3"/>
          </p:nvPr>
        </p:nvSpPr>
        <p:spPr>
          <a:xfrm>
            <a:off x="342416" y="754379"/>
            <a:ext cx="5829300"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Font typeface="Arial"/>
              <a:buNone/>
              <a:defRPr sz="1800">
                <a:solidFill>
                  <a:srgbClr val="595959"/>
                </a:solidFill>
              </a:defRPr>
            </a:lvl2pPr>
            <a:lvl3pPr marL="1371600" lvl="2" indent="-228600" algn="l">
              <a:lnSpc>
                <a:spcPct val="100000"/>
              </a:lnSpc>
              <a:spcBef>
                <a:spcPts val="0"/>
              </a:spcBef>
              <a:spcAft>
                <a:spcPts val="0"/>
              </a:spcAft>
              <a:buSzPts val="1800"/>
              <a:buFont typeface="Arial"/>
              <a:buNone/>
              <a:defRPr sz="1800">
                <a:solidFill>
                  <a:srgbClr val="595959"/>
                </a:solidFill>
              </a:defRPr>
            </a:lvl3pPr>
            <a:lvl4pPr marL="1828800" lvl="3" indent="-228600" algn="l">
              <a:lnSpc>
                <a:spcPct val="100000"/>
              </a:lnSpc>
              <a:spcBef>
                <a:spcPts val="0"/>
              </a:spcBef>
              <a:spcAft>
                <a:spcPts val="0"/>
              </a:spcAft>
              <a:buSzPts val="1800"/>
              <a:buFont typeface="Arial"/>
              <a:buNone/>
              <a:defRPr sz="1800">
                <a:solidFill>
                  <a:srgbClr val="595959"/>
                </a:solidFill>
              </a:defRPr>
            </a:lvl4pPr>
            <a:lvl5pPr marL="2286000" lvl="4" indent="-228600" algn="l">
              <a:lnSpc>
                <a:spcPct val="100000"/>
              </a:lnSpc>
              <a:spcBef>
                <a:spcPts val="0"/>
              </a:spcBef>
              <a:spcAft>
                <a:spcPts val="0"/>
              </a:spcAft>
              <a:buSzPts val="1800"/>
              <a:buFont typeface="Arial"/>
              <a:buNone/>
              <a:defRPr sz="1800">
                <a:solidFill>
                  <a:srgbClr val="595959"/>
                </a:solidFill>
              </a:defRPr>
            </a:lvl5pPr>
            <a:lvl6pPr marL="2743200" lvl="5" indent="-228600" algn="l">
              <a:lnSpc>
                <a:spcPct val="100000"/>
              </a:lnSpc>
              <a:spcBef>
                <a:spcPts val="0"/>
              </a:spcBef>
              <a:spcAft>
                <a:spcPts val="0"/>
              </a:spcAft>
              <a:buSzPts val="1800"/>
              <a:buFont typeface="Arial"/>
              <a:buNone/>
              <a:defRPr sz="1800">
                <a:solidFill>
                  <a:srgbClr val="595959"/>
                </a:solidFill>
              </a:defRPr>
            </a:lvl6pPr>
            <a:lvl7pPr marL="3200400" lvl="6" indent="-228600" algn="l">
              <a:lnSpc>
                <a:spcPct val="100000"/>
              </a:lnSpc>
              <a:spcBef>
                <a:spcPts val="0"/>
              </a:spcBef>
              <a:spcAft>
                <a:spcPts val="0"/>
              </a:spcAft>
              <a:buSzPts val="1800"/>
              <a:buFont typeface="Arial"/>
              <a:buNone/>
              <a:defRPr sz="1800">
                <a:solidFill>
                  <a:srgbClr val="595959"/>
                </a:solidFill>
              </a:defRPr>
            </a:lvl7pPr>
            <a:lvl8pPr marL="3657600" lvl="7" indent="-228600" algn="l">
              <a:lnSpc>
                <a:spcPct val="100000"/>
              </a:lnSpc>
              <a:spcBef>
                <a:spcPts val="0"/>
              </a:spcBef>
              <a:spcAft>
                <a:spcPts val="0"/>
              </a:spcAft>
              <a:buSzPts val="1800"/>
              <a:buFont typeface="Arial"/>
              <a:buNone/>
              <a:defRPr sz="1800">
                <a:solidFill>
                  <a:srgbClr val="595959"/>
                </a:solidFill>
              </a:defRPr>
            </a:lvl8pPr>
            <a:lvl9pPr marL="4114800" lvl="8" indent="-228600" algn="l">
              <a:lnSpc>
                <a:spcPct val="100000"/>
              </a:lnSpc>
              <a:spcBef>
                <a:spcPts val="0"/>
              </a:spcBef>
              <a:spcAft>
                <a:spcPts val="0"/>
              </a:spcAft>
              <a:buSzPts val="1800"/>
              <a:buFont typeface="Arial"/>
              <a:buNone/>
              <a:defRPr sz="1800">
                <a:solidFill>
                  <a:srgbClr val="595959"/>
                </a:solidFill>
              </a:defRPr>
            </a:lvl9pPr>
          </a:lstStyle>
          <a:p>
            <a:endParaRPr/>
          </a:p>
        </p:txBody>
      </p:sp>
      <p:sp>
        <p:nvSpPr>
          <p:cNvPr id="102" name="Google Shape;102;p63"/>
          <p:cNvSpPr txBox="1"/>
          <p:nvPr/>
        </p:nvSpPr>
        <p:spPr>
          <a:xfrm>
            <a:off x="7719770" y="4954049"/>
            <a:ext cx="1014763" cy="16158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 2022 Synopsys, Inc. </a:t>
            </a:r>
            <a:endParaRPr sz="1100" b="0" i="0" u="none" strike="noStrike" cap="none">
              <a:solidFill>
                <a:srgbClr val="000000"/>
              </a:solidFill>
              <a:latin typeface="Arial"/>
              <a:ea typeface="Arial"/>
              <a:cs typeface="Arial"/>
              <a:sym typeface="Arial"/>
            </a:endParaRPr>
          </a:p>
        </p:txBody>
      </p:sp>
      <p:sp>
        <p:nvSpPr>
          <p:cNvPr id="103" name="Google Shape;103;p63"/>
          <p:cNvSpPr txBox="1"/>
          <p:nvPr/>
        </p:nvSpPr>
        <p:spPr>
          <a:xfrm>
            <a:off x="8481302" y="4954049"/>
            <a:ext cx="640080" cy="16158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600"/>
              <a:buFont typeface="Arial"/>
              <a:buNone/>
            </a:pPr>
            <a:fld id="{00000000-1234-1234-1234-123412341234}" type="slidenum">
              <a:rPr lang="zh-TW" sz="600" b="0" i="0" u="none" strike="noStrike" cap="none">
                <a:solidFill>
                  <a:srgbClr val="7F7F7F"/>
                </a:solidFill>
                <a:latin typeface="Arial"/>
                <a:ea typeface="Arial"/>
                <a:cs typeface="Arial"/>
                <a:sym typeface="Arial"/>
              </a:rPr>
              <a:t>‹#›</a:t>
            </a:fld>
            <a:endParaRPr sz="600" b="0" i="0" u="none" strike="noStrike" cap="none">
              <a:solidFill>
                <a:srgbClr val="7F7F7F"/>
              </a:solidFill>
              <a:latin typeface="Arial"/>
              <a:ea typeface="Arial"/>
              <a:cs typeface="Arial"/>
              <a:sym typeface="Arial"/>
            </a:endParaRPr>
          </a:p>
        </p:txBody>
      </p:sp>
      <p:sp>
        <p:nvSpPr>
          <p:cNvPr id="104" name="Google Shape;104;p63"/>
          <p:cNvSpPr txBox="1">
            <a:spLocks noGrp="1"/>
          </p:cNvSpPr>
          <p:nvPr>
            <p:ph type="title"/>
          </p:nvPr>
        </p:nvSpPr>
        <p:spPr>
          <a:xfrm>
            <a:off x="342900" y="0"/>
            <a:ext cx="5829300"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63"/>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942">
          <p15:clr>
            <a:srgbClr val="5ACBF0"/>
          </p15:clr>
        </p15:guide>
        <p15:guide id="2" orient="horz" pos="864">
          <p15:clr>
            <a:srgbClr val="5ACBF0"/>
          </p15:clr>
        </p15:guide>
        <p15:guide id="3" orient="horz" pos="540">
          <p15:clr>
            <a:srgbClr val="5ACBF0"/>
          </p15:clr>
        </p15:guide>
        <p15:guide id="4" pos="5652">
          <p15:clr>
            <a:srgbClr val="5ACBF0"/>
          </p15:clr>
        </p15:guide>
        <p15:guide id="5" pos="216">
          <p15:clr>
            <a:srgbClr val="5ACBF0"/>
          </p15:clr>
        </p15:guide>
        <p15:guide id="6" orient="horz"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
        <p:cNvGrpSpPr/>
        <p:nvPr/>
      </p:nvGrpSpPr>
      <p:grpSpPr>
        <a:xfrm>
          <a:off x="0" y="0"/>
          <a:ext cx="0" cy="0"/>
          <a:chOff x="0" y="0"/>
          <a:chExt cx="0" cy="0"/>
        </a:xfrm>
      </p:grpSpPr>
      <p:sp>
        <p:nvSpPr>
          <p:cNvPr id="107" name="Google Shape;107;p64"/>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79">
          <p15:clr>
            <a:srgbClr val="5ACBF0"/>
          </p15:clr>
        </p15:guide>
        <p15:guide id="2" orient="horz" pos="2916">
          <p15:clr>
            <a:srgbClr val="5ACBF0"/>
          </p15:clr>
        </p15:guide>
        <p15:guide id="3" pos="216">
          <p15:clr>
            <a:srgbClr val="5ACBF0"/>
          </p15:clr>
        </p15:guide>
        <p15:guide id="4" pos="5544">
          <p15:clr>
            <a:srgbClr val="5ACBF0"/>
          </p15:clr>
        </p15:guide>
        <p15:guide id="5" orient="horz" pos="8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End logo">
  <p:cSld name="End logo">
    <p:spTree>
      <p:nvGrpSpPr>
        <p:cNvPr id="1" name="Shape 108"/>
        <p:cNvGrpSpPr/>
        <p:nvPr/>
      </p:nvGrpSpPr>
      <p:grpSpPr>
        <a:xfrm>
          <a:off x="0" y="0"/>
          <a:ext cx="0" cy="0"/>
          <a:chOff x="0" y="0"/>
          <a:chExt cx="0" cy="0"/>
        </a:xfrm>
      </p:grpSpPr>
      <p:pic>
        <p:nvPicPr>
          <p:cNvPr id="109" name="Google Shape;109;p65"/>
          <p:cNvPicPr preferRelativeResize="0"/>
          <p:nvPr/>
        </p:nvPicPr>
        <p:blipFill rotWithShape="1">
          <a:blip r:embed="rId2">
            <a:alphaModFix/>
          </a:blip>
          <a:srcRect/>
          <a:stretch/>
        </p:blipFill>
        <p:spPr>
          <a:xfrm>
            <a:off x="3051506" y="2070589"/>
            <a:ext cx="3137707" cy="100232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3293-118B-278D-2E0F-704A12021D4F}"/>
              </a:ext>
            </a:extLst>
          </p:cNvPr>
          <p:cNvSpPr>
            <a:spLocks noGrp="1"/>
          </p:cNvSpPr>
          <p:nvPr>
            <p:ph type="title"/>
          </p:nvPr>
        </p:nvSpPr>
        <p:spPr/>
        <p:txBody>
          <a:bodyPr/>
          <a:lstStyle/>
          <a:p>
            <a:r>
              <a:rPr lang="en-US" altLang="zh-TW"/>
              <a:t>Click to edit Master title style</a:t>
            </a:r>
            <a:endParaRPr lang="zh-TW" altLang="en-US"/>
          </a:p>
        </p:txBody>
      </p:sp>
      <p:pic>
        <p:nvPicPr>
          <p:cNvPr id="4" name="Picture 3" descr="Text&#10;&#10;Description automatically generated">
            <a:extLst>
              <a:ext uri="{FF2B5EF4-FFF2-40B4-BE49-F238E27FC236}">
                <a16:creationId xmlns:a16="http://schemas.microsoft.com/office/drawing/2014/main" id="{99528A49-A159-3E16-000C-A53EB031DA92}"/>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79322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2932386"/>
            <a:ext cx="9144000" cy="2211115"/>
          </a:xfrm>
          <a:prstGeom prst="rect">
            <a:avLst/>
          </a:prstGeom>
        </p:spPr>
      </p:pic>
      <p:sp>
        <p:nvSpPr>
          <p:cNvPr id="8" name="Text Placeholder 15"/>
          <p:cNvSpPr>
            <a:spLocks noGrp="1"/>
          </p:cNvSpPr>
          <p:nvPr>
            <p:ph type="body" sz="quarter" idx="10" hasCustomPrompt="1"/>
            <p:custDataLst>
              <p:tags r:id="rId2"/>
            </p:custDataLst>
          </p:nvPr>
        </p:nvSpPr>
        <p:spPr>
          <a:xfrm>
            <a:off x="342524" y="2986288"/>
            <a:ext cx="4750177" cy="548640"/>
          </a:xfrm>
        </p:spPr>
        <p:txBody>
          <a:bodyPr anchor="b">
            <a:normAutofit/>
          </a:bodyPr>
          <a:lstStyle>
            <a:lvl1pPr marL="0" indent="0" algn="l">
              <a:buNone/>
              <a:defRPr sz="18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dirty="0"/>
              <a:t>Click to </a:t>
            </a:r>
            <a:r>
              <a:rPr lang="en-US" dirty="0"/>
              <a:t>A</a:t>
            </a:r>
            <a:r>
              <a:rPr dirty="0"/>
              <a:t>dd Name and Title</a:t>
            </a:r>
          </a:p>
        </p:txBody>
      </p:sp>
      <p:sp>
        <p:nvSpPr>
          <p:cNvPr id="9" name="Text Placeholder 18"/>
          <p:cNvSpPr>
            <a:spLocks noGrp="1"/>
          </p:cNvSpPr>
          <p:nvPr>
            <p:ph type="body" sz="quarter" idx="11" hasCustomPrompt="1"/>
            <p:custDataLst>
              <p:tags r:id="rId3"/>
            </p:custDataLst>
          </p:nvPr>
        </p:nvSpPr>
        <p:spPr>
          <a:xfrm>
            <a:off x="342417" y="3543610"/>
            <a:ext cx="4750177" cy="297611"/>
          </a:xfrm>
        </p:spPr>
        <p:txBody>
          <a:bodyPr anchor="b">
            <a:normAutofit/>
          </a:bodyPr>
          <a:lstStyle>
            <a:lvl1pPr algn="l">
              <a:buNone/>
              <a:defRPr sz="1500">
                <a:solidFill>
                  <a:schemeClr val="tx1"/>
                </a:solidFill>
                <a:effectLst/>
              </a:defRPr>
            </a:lvl1pPr>
          </a:lstStyle>
          <a:p>
            <a:pPr lvl="0"/>
            <a:r>
              <a:rPr dirty="0"/>
              <a:t>Click to</a:t>
            </a:r>
            <a:r>
              <a:rPr lang="en-US" dirty="0"/>
              <a:t> Add a </a:t>
            </a:r>
            <a:r>
              <a:rPr dirty="0"/>
              <a:t>Date</a:t>
            </a:r>
          </a:p>
        </p:txBody>
      </p:sp>
      <p:sp>
        <p:nvSpPr>
          <p:cNvPr id="21" name="Subtitle 2"/>
          <p:cNvSpPr>
            <a:spLocks noGrp="1"/>
          </p:cNvSpPr>
          <p:nvPr>
            <p:ph type="subTitle" idx="1" hasCustomPrompt="1"/>
            <p:custDataLst>
              <p:tags r:id="rId4"/>
            </p:custDataLst>
          </p:nvPr>
        </p:nvSpPr>
        <p:spPr>
          <a:xfrm>
            <a:off x="342417" y="2236863"/>
            <a:ext cx="8458924" cy="742950"/>
          </a:xfrm>
        </p:spPr>
        <p:txBody>
          <a:bodyPr>
            <a:normAutofit/>
          </a:bodyPr>
          <a:lstStyle>
            <a:lvl1pPr marL="0" indent="0" algn="l">
              <a:buNone/>
              <a:defRPr sz="2100" b="0">
                <a:solidFill>
                  <a:schemeClr val="tx1"/>
                </a:solidFill>
                <a:effectLs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dirty="0"/>
              <a:t>Click to </a:t>
            </a:r>
            <a:r>
              <a:rPr lang="en-US" dirty="0"/>
              <a:t>a</a:t>
            </a:r>
            <a:r>
              <a:rPr dirty="0"/>
              <a:t>dd a </a:t>
            </a:r>
            <a:r>
              <a:rPr lang="en-US" dirty="0"/>
              <a:t>s</a:t>
            </a:r>
            <a:r>
              <a:rPr dirty="0"/>
              <a:t>ubtitle</a:t>
            </a:r>
          </a:p>
        </p:txBody>
      </p:sp>
      <p:sp>
        <p:nvSpPr>
          <p:cNvPr id="22" name="Title 1"/>
          <p:cNvSpPr>
            <a:spLocks noGrp="1"/>
          </p:cNvSpPr>
          <p:nvPr>
            <p:ph type="ctrTitle" hasCustomPrompt="1"/>
            <p:custDataLst>
              <p:tags r:id="rId5"/>
            </p:custDataLst>
          </p:nvPr>
        </p:nvSpPr>
        <p:spPr>
          <a:xfrm>
            <a:off x="342417" y="860546"/>
            <a:ext cx="8458925" cy="1371600"/>
          </a:xfrm>
        </p:spPr>
        <p:txBody>
          <a:bodyPr anchor="b">
            <a:normAutofit/>
          </a:bodyPr>
          <a:lstStyle>
            <a:lvl1pPr algn="l">
              <a:defRPr sz="27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7615183" y="260450"/>
            <a:ext cx="1371896" cy="438245"/>
          </a:xfrm>
          <a:prstGeom prst="rect">
            <a:avLst/>
          </a:prstGeom>
        </p:spPr>
      </p:pic>
      <p:pic>
        <p:nvPicPr>
          <p:cNvPr id="3" name="Picture 2" descr="Logo&#10;&#10;Description automatically generated">
            <a:extLst>
              <a:ext uri="{FF2B5EF4-FFF2-40B4-BE49-F238E27FC236}">
                <a16:creationId xmlns:a16="http://schemas.microsoft.com/office/drawing/2014/main" id="{49C0E122-5DB0-4632-AEEF-4BD7CA055816}"/>
              </a:ext>
            </a:extLst>
          </p:cNvPr>
          <p:cNvPicPr>
            <a:picLocks noChangeAspect="1"/>
          </p:cNvPicPr>
          <p:nvPr userDrawn="1"/>
        </p:nvPicPr>
        <p:blipFill>
          <a:blip r:embed="rId11"/>
          <a:stretch>
            <a:fillRect/>
          </a:stretch>
        </p:blipFill>
        <p:spPr>
          <a:xfrm>
            <a:off x="156921" y="258027"/>
            <a:ext cx="1332247" cy="517669"/>
          </a:xfrm>
          <a:prstGeom prst="rect">
            <a:avLst/>
          </a:prstGeom>
        </p:spPr>
      </p:pic>
    </p:spTree>
    <p:extLst>
      <p:ext uri="{BB962C8B-B14F-4D97-AF65-F5344CB8AC3E}">
        <p14:creationId xmlns:p14="http://schemas.microsoft.com/office/powerpoint/2010/main" val="336242139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7"/>
        <p:cNvGrpSpPr/>
        <p:nvPr/>
      </p:nvGrpSpPr>
      <p:grpSpPr>
        <a:xfrm>
          <a:off x="0" y="0"/>
          <a:ext cx="0" cy="0"/>
          <a:chOff x="0" y="0"/>
          <a:chExt cx="0" cy="0"/>
        </a:xfrm>
      </p:grpSpPr>
      <p:sp>
        <p:nvSpPr>
          <p:cNvPr id="38" name="Google Shape;38;p51"/>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298450" algn="l">
              <a:lnSpc>
                <a:spcPct val="100000"/>
              </a:lnSpc>
              <a:spcBef>
                <a:spcPts val="300"/>
              </a:spcBef>
              <a:spcAft>
                <a:spcPts val="0"/>
              </a:spcAft>
              <a:buSzPts val="11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39" name="Google Shape;39;p51"/>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p51"/>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41"/>
        <p:cNvGrpSpPr/>
        <p:nvPr/>
      </p:nvGrpSpPr>
      <p:grpSpPr>
        <a:xfrm>
          <a:off x="0" y="0"/>
          <a:ext cx="0" cy="0"/>
          <a:chOff x="0" y="0"/>
          <a:chExt cx="0" cy="0"/>
        </a:xfrm>
      </p:grpSpPr>
      <p:pic>
        <p:nvPicPr>
          <p:cNvPr id="42" name="Google Shape;42;p52"/>
          <p:cNvPicPr preferRelativeResize="0"/>
          <p:nvPr/>
        </p:nvPicPr>
        <p:blipFill rotWithShape="1">
          <a:blip r:embed="rId2">
            <a:alphaModFix/>
          </a:blip>
          <a:srcRect/>
          <a:stretch/>
        </p:blipFill>
        <p:spPr>
          <a:xfrm>
            <a:off x="0" y="2932385"/>
            <a:ext cx="9144000" cy="2211115"/>
          </a:xfrm>
          <a:prstGeom prst="rect">
            <a:avLst/>
          </a:prstGeom>
          <a:noFill/>
          <a:ln>
            <a:noFill/>
          </a:ln>
        </p:spPr>
      </p:pic>
      <p:sp>
        <p:nvSpPr>
          <p:cNvPr id="43" name="Google Shape;43;p52"/>
          <p:cNvSpPr txBox="1"/>
          <p:nvPr/>
        </p:nvSpPr>
        <p:spPr>
          <a:xfrm>
            <a:off x="2500202" y="1964977"/>
            <a:ext cx="4143598" cy="69249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4100"/>
              <a:buFont typeface="Arial"/>
              <a:buNone/>
            </a:pPr>
            <a:r>
              <a:rPr lang="zh-TW" sz="4100" b="1" i="0" u="none" strike="noStrike" cap="none" dirty="0">
                <a:solidFill>
                  <a:schemeClr val="accent1"/>
                </a:solidFill>
                <a:latin typeface="Arial"/>
                <a:ea typeface="Arial"/>
                <a:cs typeface="Arial"/>
                <a:sym typeface="Arial"/>
              </a:rPr>
              <a:t>Thank You</a:t>
            </a:r>
            <a:endParaRPr sz="1100" b="0" i="0" u="none" strike="noStrike" cap="none" dirty="0">
              <a:solidFill>
                <a:srgbClr val="000000"/>
              </a:solidFill>
              <a:latin typeface="Arial"/>
              <a:ea typeface="Arial"/>
              <a:cs typeface="Arial"/>
              <a:sym typeface="Arial"/>
            </a:endParaRPr>
          </a:p>
        </p:txBody>
      </p:sp>
      <p:pic>
        <p:nvPicPr>
          <p:cNvPr id="44" name="Google Shape;44;p52"/>
          <p:cNvPicPr preferRelativeResize="0"/>
          <p:nvPr/>
        </p:nvPicPr>
        <p:blipFill rotWithShape="1">
          <a:blip r:embed="rId3">
            <a:alphaModFix/>
          </a:blip>
          <a:srcRect/>
          <a:stretch/>
        </p:blipFill>
        <p:spPr>
          <a:xfrm>
            <a:off x="7615183" y="260450"/>
            <a:ext cx="1371896" cy="438244"/>
          </a:xfrm>
          <a:prstGeom prst="rect">
            <a:avLst/>
          </a:prstGeom>
          <a:noFill/>
          <a:ln>
            <a:noFill/>
          </a:ln>
        </p:spPr>
      </p:pic>
      <p:pic>
        <p:nvPicPr>
          <p:cNvPr id="45" name="Google Shape;45;p52" descr="Logo&#10;&#10;Description automatically generated"/>
          <p:cNvPicPr preferRelativeResize="0"/>
          <p:nvPr/>
        </p:nvPicPr>
        <p:blipFill rotWithShape="1">
          <a:blip r:embed="rId4">
            <a:alphaModFix/>
          </a:blip>
          <a:srcRect/>
          <a:stretch/>
        </p:blipFill>
        <p:spPr>
          <a:xfrm>
            <a:off x="156921" y="258027"/>
            <a:ext cx="1332247" cy="51766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ynopsys Title Slide">
  <p:cSld name="Synopsys Title Slide">
    <p:spTree>
      <p:nvGrpSpPr>
        <p:cNvPr id="1" name="Shape 46"/>
        <p:cNvGrpSpPr/>
        <p:nvPr/>
      </p:nvGrpSpPr>
      <p:grpSpPr>
        <a:xfrm>
          <a:off x="0" y="0"/>
          <a:ext cx="0" cy="0"/>
          <a:chOff x="0" y="0"/>
          <a:chExt cx="0" cy="0"/>
        </a:xfrm>
      </p:grpSpPr>
      <p:pic>
        <p:nvPicPr>
          <p:cNvPr id="47" name="Google Shape;47;p53"/>
          <p:cNvPicPr preferRelativeResize="0"/>
          <p:nvPr/>
        </p:nvPicPr>
        <p:blipFill rotWithShape="1">
          <a:blip r:embed="rId2">
            <a:alphaModFix/>
          </a:blip>
          <a:srcRect/>
          <a:stretch/>
        </p:blipFill>
        <p:spPr>
          <a:xfrm>
            <a:off x="0" y="2932385"/>
            <a:ext cx="9144000" cy="2211115"/>
          </a:xfrm>
          <a:prstGeom prst="rect">
            <a:avLst/>
          </a:prstGeom>
          <a:noFill/>
          <a:ln>
            <a:noFill/>
          </a:ln>
        </p:spPr>
      </p:pic>
      <p:sp>
        <p:nvSpPr>
          <p:cNvPr id="48" name="Google Shape;48;p53"/>
          <p:cNvSpPr txBox="1">
            <a:spLocks noGrp="1"/>
          </p:cNvSpPr>
          <p:nvPr>
            <p:ph type="body" idx="1"/>
          </p:nvPr>
        </p:nvSpPr>
        <p:spPr>
          <a:xfrm>
            <a:off x="342524" y="2986288"/>
            <a:ext cx="4750177" cy="54864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500"/>
              </a:spcBef>
              <a:spcAft>
                <a:spcPts val="0"/>
              </a:spcAft>
              <a:buSzPts val="1800"/>
              <a:buNone/>
              <a:defRPr sz="1800">
                <a:solidFill>
                  <a:schemeClr val="dk1"/>
                </a:solidFill>
              </a:defRPr>
            </a:lvl1pPr>
            <a:lvl2pPr marL="914400" lvl="1" indent="-228600" algn="ctr">
              <a:lnSpc>
                <a:spcPct val="100000"/>
              </a:lnSpc>
              <a:spcBef>
                <a:spcPts val="500"/>
              </a:spcBef>
              <a:spcAft>
                <a:spcPts val="0"/>
              </a:spcAft>
              <a:buSzPts val="1400"/>
              <a:buNone/>
              <a:defRPr>
                <a:solidFill>
                  <a:srgbClr val="595959"/>
                </a:solidFill>
              </a:defRPr>
            </a:lvl2pPr>
            <a:lvl3pPr marL="1371600" lvl="2" indent="-304800" algn="ctr">
              <a:lnSpc>
                <a:spcPct val="100000"/>
              </a:lnSpc>
              <a:spcBef>
                <a:spcPts val="500"/>
              </a:spcBef>
              <a:spcAft>
                <a:spcPts val="0"/>
              </a:spcAft>
              <a:buSzPts val="1200"/>
              <a:buChar char="–"/>
              <a:defRPr>
                <a:solidFill>
                  <a:srgbClr val="595959"/>
                </a:solidFill>
              </a:defRPr>
            </a:lvl3pPr>
            <a:lvl4pPr marL="1828800" lvl="3" indent="-298450" algn="ctr">
              <a:lnSpc>
                <a:spcPct val="100000"/>
              </a:lnSpc>
              <a:spcBef>
                <a:spcPts val="300"/>
              </a:spcBef>
              <a:spcAft>
                <a:spcPts val="0"/>
              </a:spcAft>
              <a:buSzPts val="1100"/>
              <a:buChar char="–"/>
              <a:defRPr>
                <a:solidFill>
                  <a:srgbClr val="595959"/>
                </a:solidFill>
              </a:defRPr>
            </a:lvl4pPr>
            <a:lvl5pPr marL="2286000" lvl="4" indent="-298450" algn="ctr">
              <a:lnSpc>
                <a:spcPct val="100000"/>
              </a:lnSpc>
              <a:spcBef>
                <a:spcPts val="300"/>
              </a:spcBef>
              <a:spcAft>
                <a:spcPts val="0"/>
              </a:spcAft>
              <a:buSzPts val="1100"/>
              <a:buChar char="–"/>
              <a:defRPr>
                <a:solidFill>
                  <a:srgbClr val="595959"/>
                </a:solidFill>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49" name="Google Shape;49;p53"/>
          <p:cNvSpPr txBox="1">
            <a:spLocks noGrp="1"/>
          </p:cNvSpPr>
          <p:nvPr>
            <p:ph type="body" idx="2"/>
          </p:nvPr>
        </p:nvSpPr>
        <p:spPr>
          <a:xfrm>
            <a:off x="342416" y="3543609"/>
            <a:ext cx="4750177" cy="297611"/>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500"/>
              </a:spcBef>
              <a:spcAft>
                <a:spcPts val="0"/>
              </a:spcAft>
              <a:buSzPts val="1500"/>
              <a:buNone/>
              <a:defRPr sz="1500">
                <a:solidFill>
                  <a:schemeClr val="dk1"/>
                </a:solidFill>
              </a:defRPr>
            </a:lvl1pPr>
            <a:lvl2pPr marL="914400" lvl="1" indent="-317500" algn="l">
              <a:lnSpc>
                <a:spcPct val="100000"/>
              </a:lnSpc>
              <a:spcBef>
                <a:spcPts val="500"/>
              </a:spcBef>
              <a:spcAft>
                <a:spcPts val="0"/>
              </a:spcAft>
              <a:buSzPts val="1400"/>
              <a:buChar char="–"/>
              <a:defRPr/>
            </a:lvl2pPr>
            <a:lvl3pPr marL="1371600" lvl="2" indent="-317500" algn="l">
              <a:lnSpc>
                <a:spcPct val="100000"/>
              </a:lnSpc>
              <a:spcBef>
                <a:spcPts val="500"/>
              </a:spcBef>
              <a:spcAft>
                <a:spcPts val="0"/>
              </a:spcAft>
              <a:buSzPts val="1400"/>
              <a:buChar char="–"/>
              <a:defRPr/>
            </a:lvl3pPr>
            <a:lvl4pPr marL="1828800" lvl="3" indent="-317500" algn="l">
              <a:lnSpc>
                <a:spcPct val="100000"/>
              </a:lnSpc>
              <a:spcBef>
                <a:spcPts val="300"/>
              </a:spcBef>
              <a:spcAft>
                <a:spcPts val="0"/>
              </a:spcAft>
              <a:buSzPts val="1400"/>
              <a:buChar char="–"/>
              <a:defRPr/>
            </a:lvl4pPr>
            <a:lvl5pPr marL="2286000" lvl="4" indent="-317500" algn="l">
              <a:lnSpc>
                <a:spcPct val="100000"/>
              </a:lnSpc>
              <a:spcBef>
                <a:spcPts val="300"/>
              </a:spcBef>
              <a:spcAft>
                <a:spcPts val="0"/>
              </a:spcAft>
              <a:buSzPts val="1400"/>
              <a:buChar char="–"/>
              <a:defRPr/>
            </a:lvl5pPr>
            <a:lvl6pPr marL="2743200" lvl="5" indent="-317500" algn="l">
              <a:lnSpc>
                <a:spcPct val="100000"/>
              </a:lnSpc>
              <a:spcBef>
                <a:spcPts val="3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50" name="Google Shape;50;p53"/>
          <p:cNvSpPr txBox="1">
            <a:spLocks noGrp="1"/>
          </p:cNvSpPr>
          <p:nvPr>
            <p:ph type="subTitle" idx="3"/>
          </p:nvPr>
        </p:nvSpPr>
        <p:spPr>
          <a:xfrm>
            <a:off x="342417" y="2236863"/>
            <a:ext cx="8458924" cy="74295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500"/>
              </a:spcBef>
              <a:spcAft>
                <a:spcPts val="0"/>
              </a:spcAft>
              <a:buSzPts val="2100"/>
              <a:buNone/>
              <a:defRPr sz="2100" b="0">
                <a:solidFill>
                  <a:schemeClr val="dk1"/>
                </a:solidFill>
              </a:defRPr>
            </a:lvl1pPr>
            <a:lvl2pPr lvl="1" algn="ctr">
              <a:lnSpc>
                <a:spcPct val="100000"/>
              </a:lnSpc>
              <a:spcBef>
                <a:spcPts val="500"/>
              </a:spcBef>
              <a:spcAft>
                <a:spcPts val="0"/>
              </a:spcAft>
              <a:buSzPts val="1400"/>
              <a:buNone/>
              <a:defRPr>
                <a:solidFill>
                  <a:srgbClr val="888888"/>
                </a:solidFill>
              </a:defRPr>
            </a:lvl2pPr>
            <a:lvl3pPr lvl="2" algn="ctr">
              <a:lnSpc>
                <a:spcPct val="100000"/>
              </a:lnSpc>
              <a:spcBef>
                <a:spcPts val="500"/>
              </a:spcBef>
              <a:spcAft>
                <a:spcPts val="0"/>
              </a:spcAft>
              <a:buSzPts val="1200"/>
              <a:buNone/>
              <a:defRPr>
                <a:solidFill>
                  <a:srgbClr val="888888"/>
                </a:solidFill>
              </a:defRPr>
            </a:lvl3pPr>
            <a:lvl4pPr lvl="3" algn="ctr">
              <a:lnSpc>
                <a:spcPct val="100000"/>
              </a:lnSpc>
              <a:spcBef>
                <a:spcPts val="300"/>
              </a:spcBef>
              <a:spcAft>
                <a:spcPts val="0"/>
              </a:spcAft>
              <a:buSzPts val="1100"/>
              <a:buNone/>
              <a:defRPr>
                <a:solidFill>
                  <a:srgbClr val="888888"/>
                </a:solidFill>
              </a:defRPr>
            </a:lvl4pPr>
            <a:lvl5pPr lvl="4" algn="ctr">
              <a:lnSpc>
                <a:spcPct val="100000"/>
              </a:lnSpc>
              <a:spcBef>
                <a:spcPts val="300"/>
              </a:spcBef>
              <a:spcAft>
                <a:spcPts val="0"/>
              </a:spcAft>
              <a:buSzPts val="1100"/>
              <a:buNone/>
              <a:defRPr>
                <a:solidFill>
                  <a:srgbClr val="888888"/>
                </a:solidFill>
              </a:defRPr>
            </a:lvl5pPr>
            <a:lvl6pPr lvl="5" algn="ctr">
              <a:lnSpc>
                <a:spcPct val="100000"/>
              </a:lnSpc>
              <a:spcBef>
                <a:spcPts val="300"/>
              </a:spcBef>
              <a:spcAft>
                <a:spcPts val="0"/>
              </a:spcAft>
              <a:buSzPts val="1100"/>
              <a:buNone/>
              <a:defRPr>
                <a:solidFill>
                  <a:srgbClr val="888888"/>
                </a:solidFill>
              </a:defRPr>
            </a:lvl6pPr>
            <a:lvl7pPr lvl="6" algn="ctr">
              <a:lnSpc>
                <a:spcPct val="100000"/>
              </a:lnSpc>
              <a:spcBef>
                <a:spcPts val="300"/>
              </a:spcBef>
              <a:spcAft>
                <a:spcPts val="0"/>
              </a:spcAft>
              <a:buSzPts val="1100"/>
              <a:buNone/>
              <a:defRPr>
                <a:solidFill>
                  <a:srgbClr val="888888"/>
                </a:solidFill>
              </a:defRPr>
            </a:lvl7pPr>
            <a:lvl8pPr lvl="7" algn="ctr">
              <a:lnSpc>
                <a:spcPct val="100000"/>
              </a:lnSpc>
              <a:spcBef>
                <a:spcPts val="300"/>
              </a:spcBef>
              <a:spcAft>
                <a:spcPts val="0"/>
              </a:spcAft>
              <a:buSzPts val="1100"/>
              <a:buNone/>
              <a:defRPr>
                <a:solidFill>
                  <a:srgbClr val="888888"/>
                </a:solidFill>
              </a:defRPr>
            </a:lvl8pPr>
            <a:lvl9pPr lvl="8" algn="ctr">
              <a:lnSpc>
                <a:spcPct val="100000"/>
              </a:lnSpc>
              <a:spcBef>
                <a:spcPts val="300"/>
              </a:spcBef>
              <a:spcAft>
                <a:spcPts val="0"/>
              </a:spcAft>
              <a:buSzPts val="1100"/>
              <a:buNone/>
              <a:defRPr>
                <a:solidFill>
                  <a:srgbClr val="888888"/>
                </a:solidFill>
              </a:defRPr>
            </a:lvl9pPr>
          </a:lstStyle>
          <a:p>
            <a:endParaRPr/>
          </a:p>
        </p:txBody>
      </p:sp>
      <p:sp>
        <p:nvSpPr>
          <p:cNvPr id="51" name="Google Shape;51;p53"/>
          <p:cNvSpPr txBox="1">
            <a:spLocks noGrp="1"/>
          </p:cNvSpPr>
          <p:nvPr>
            <p:ph type="ctrTitle"/>
          </p:nvPr>
        </p:nvSpPr>
        <p:spPr>
          <a:xfrm>
            <a:off x="342416" y="860546"/>
            <a:ext cx="8458925" cy="13716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accent1"/>
              </a:buClr>
              <a:buSzPts val="2700"/>
              <a:buFont typeface="Arial"/>
              <a:buNone/>
              <a:defRPr sz="27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52" name="Google Shape;52;p53"/>
          <p:cNvPicPr preferRelativeResize="0"/>
          <p:nvPr/>
        </p:nvPicPr>
        <p:blipFill rotWithShape="1">
          <a:blip r:embed="rId3">
            <a:alphaModFix/>
          </a:blip>
          <a:srcRect/>
          <a:stretch/>
        </p:blipFill>
        <p:spPr>
          <a:xfrm>
            <a:off x="7615183" y="260450"/>
            <a:ext cx="1371896" cy="438244"/>
          </a:xfrm>
          <a:prstGeom prst="rect">
            <a:avLst/>
          </a:prstGeom>
          <a:noFill/>
          <a:ln>
            <a:noFill/>
          </a:ln>
        </p:spPr>
      </p:pic>
      <p:pic>
        <p:nvPicPr>
          <p:cNvPr id="53" name="Google Shape;53;p53" descr="Logo&#10;&#10;Description automatically generated"/>
          <p:cNvPicPr preferRelativeResize="0"/>
          <p:nvPr/>
        </p:nvPicPr>
        <p:blipFill rotWithShape="1">
          <a:blip r:embed="rId4">
            <a:alphaModFix/>
          </a:blip>
          <a:srcRect/>
          <a:stretch/>
        </p:blipFill>
        <p:spPr>
          <a:xfrm>
            <a:off x="156921" y="258027"/>
            <a:ext cx="1332247" cy="5176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gal Disclosure NDA">
  <p:cSld name="Legal Disclosure NDA">
    <p:spTree>
      <p:nvGrpSpPr>
        <p:cNvPr id="1" name="Shape 54"/>
        <p:cNvGrpSpPr/>
        <p:nvPr/>
      </p:nvGrpSpPr>
      <p:grpSpPr>
        <a:xfrm>
          <a:off x="0" y="0"/>
          <a:ext cx="0" cy="0"/>
          <a:chOff x="0" y="0"/>
          <a:chExt cx="0" cy="0"/>
        </a:xfrm>
      </p:grpSpPr>
      <p:sp>
        <p:nvSpPr>
          <p:cNvPr id="55" name="Google Shape;55;p54"/>
          <p:cNvSpPr/>
          <p:nvPr/>
        </p:nvSpPr>
        <p:spPr>
          <a:xfrm>
            <a:off x="328613" y="347296"/>
            <a:ext cx="8486775" cy="4005262"/>
          </a:xfrm>
          <a:prstGeom prst="rect">
            <a:avLst/>
          </a:prstGeom>
          <a:noFill/>
          <a:ln>
            <a:noFill/>
          </a:ln>
        </p:spPr>
        <p:txBody>
          <a:bodyPr spcFirstLastPara="1" wrap="square" lIns="91425" tIns="45725" rIns="91425" bIns="45725" anchor="t" anchorCtr="0">
            <a:noAutofit/>
          </a:bodyPr>
          <a:lstStyle/>
          <a:p>
            <a:pPr marL="254000" marR="0" lvl="0" indent="-254000" algn="l" rtl="0">
              <a:lnSpc>
                <a:spcPct val="100000"/>
              </a:lnSpc>
              <a:spcBef>
                <a:spcPts val="0"/>
              </a:spcBef>
              <a:spcAft>
                <a:spcPts val="0"/>
              </a:spcAft>
              <a:buClr>
                <a:schemeClr val="dk1"/>
              </a:buClr>
              <a:buSzPts val="2400"/>
              <a:buFont typeface="Arial"/>
              <a:buNone/>
            </a:pPr>
            <a:r>
              <a:rPr lang="zh-TW" sz="2400" b="1" i="0" u="none" strike="noStrike" cap="none">
                <a:solidFill>
                  <a:schemeClr val="dk1"/>
                </a:solidFill>
                <a:latin typeface="Arial"/>
                <a:ea typeface="Arial"/>
                <a:cs typeface="Arial"/>
                <a:sym typeface="Arial"/>
              </a:rPr>
              <a:t>CONFIDENTIAL INFORMATION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chemeClr val="dk1"/>
              </a:buClr>
              <a:buSzPts val="1700"/>
              <a:buFont typeface="Arial"/>
              <a:buNone/>
            </a:pPr>
            <a:r>
              <a:rPr lang="zh-TW" sz="1700" b="0" i="0" u="none" strike="noStrike" cap="none">
                <a:solidFill>
                  <a:schemeClr val="dk1"/>
                </a:solidFill>
                <a:latin typeface="Arial"/>
                <a:ea typeface="Arial"/>
                <a:cs typeface="Arial"/>
                <a:sym typeface="Arial"/>
              </a:rPr>
              <a:t>The information contained in this presentation is the confidential and proprietary information of Synopsys. You are not permitted to disseminate or use any of </a:t>
            </a:r>
            <a:br>
              <a:rPr lang="zh-TW" sz="1700" b="0" i="0" u="none" strike="noStrike" cap="none">
                <a:solidFill>
                  <a:schemeClr val="dk1"/>
                </a:solidFill>
                <a:latin typeface="Arial"/>
                <a:ea typeface="Arial"/>
                <a:cs typeface="Arial"/>
                <a:sym typeface="Arial"/>
              </a:rPr>
            </a:br>
            <a:r>
              <a:rPr lang="zh-TW" sz="1700" b="0" i="0" u="none" strike="noStrike" cap="none">
                <a:solidFill>
                  <a:schemeClr val="dk1"/>
                </a:solidFill>
                <a:latin typeface="Arial"/>
                <a:ea typeface="Arial"/>
                <a:cs typeface="Arial"/>
                <a:sym typeface="Arial"/>
              </a:rPr>
              <a:t>the information provided to you in this presentation outside of Synopsys </a:t>
            </a:r>
            <a:br>
              <a:rPr lang="zh-TW" sz="1700" b="0" i="0" u="none" strike="noStrike" cap="none">
                <a:solidFill>
                  <a:schemeClr val="dk1"/>
                </a:solidFill>
                <a:latin typeface="Arial"/>
                <a:ea typeface="Arial"/>
                <a:cs typeface="Arial"/>
                <a:sym typeface="Arial"/>
              </a:rPr>
            </a:br>
            <a:r>
              <a:rPr lang="zh-TW" sz="1700" b="0" i="0" u="none" strike="noStrike" cap="none">
                <a:solidFill>
                  <a:schemeClr val="dk1"/>
                </a:solidFill>
                <a:latin typeface="Arial"/>
                <a:ea typeface="Arial"/>
                <a:cs typeface="Arial"/>
                <a:sym typeface="Arial"/>
              </a:rPr>
              <a:t>without prior written authorization. </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400"/>
              </a:spcBef>
              <a:spcAft>
                <a:spcPts val="0"/>
              </a:spcAft>
              <a:buClr>
                <a:schemeClr val="dk1"/>
              </a:buClr>
              <a:buSzPts val="1800"/>
              <a:buFont typeface="Arial"/>
              <a:buNone/>
            </a:pPr>
            <a:r>
              <a:rPr lang="zh-TW" sz="1800" b="0" i="0" u="none" strike="noStrike" cap="none">
                <a:solidFill>
                  <a:schemeClr val="dk1"/>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254000" marR="0" lvl="0" indent="-254000" algn="l" rtl="0">
              <a:lnSpc>
                <a:spcPct val="100000"/>
              </a:lnSpc>
              <a:spcBef>
                <a:spcPts val="500"/>
              </a:spcBef>
              <a:spcAft>
                <a:spcPts val="0"/>
              </a:spcAft>
              <a:buClr>
                <a:schemeClr val="dk1"/>
              </a:buClr>
              <a:buSzPts val="2400"/>
              <a:buFont typeface="Arial"/>
              <a:buNone/>
            </a:pPr>
            <a:r>
              <a:rPr lang="zh-TW" sz="2400" b="1" i="0" u="none" strike="noStrike" cap="none">
                <a:solidFill>
                  <a:schemeClr val="dk1"/>
                </a:solidFill>
                <a:latin typeface="Arial"/>
                <a:ea typeface="Arial"/>
                <a:cs typeface="Arial"/>
                <a:sym typeface="Arial"/>
              </a:rPr>
              <a:t>IMPORTANT NOTICE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chemeClr val="dk1"/>
              </a:buClr>
              <a:buSzPts val="1700"/>
              <a:buFont typeface="Arial"/>
              <a:buNone/>
            </a:pPr>
            <a:r>
              <a:rPr lang="zh-TW" sz="1700" b="0" i="0" u="none" strike="noStrike" cap="none">
                <a:solidFill>
                  <a:schemeClr val="dk1"/>
                </a:solidFill>
                <a:latin typeface="Arial"/>
                <a:ea typeface="Arial"/>
                <a:cs typeface="Arial"/>
                <a:sym typeface="Aria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endParaRPr sz="1100" b="0" i="0" u="none" strike="noStrike" cap="none">
              <a:solidFill>
                <a:srgbClr val="000000"/>
              </a:solidFill>
              <a:latin typeface="Arial"/>
              <a:ea typeface="Arial"/>
              <a:cs typeface="Arial"/>
              <a:sym typeface="Arial"/>
            </a:endParaRPr>
          </a:p>
        </p:txBody>
      </p:sp>
      <p:sp>
        <p:nvSpPr>
          <p:cNvPr id="56" name="Google Shape;56;p54"/>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544">
          <p15:clr>
            <a:srgbClr val="5ACBF0"/>
          </p15:clr>
        </p15:guide>
        <p15:guide id="2" orient="horz" pos="2916">
          <p15:clr>
            <a:srgbClr val="5ACBF0"/>
          </p15:clr>
        </p15:guide>
        <p15:guide id="3" orient="horz" pos="279">
          <p15:clr>
            <a:srgbClr val="5ACBF0"/>
          </p15:clr>
        </p15:guide>
        <p15:guide id="4" pos="2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55"/>
          <p:cNvSpPr/>
          <p:nvPr/>
        </p:nvSpPr>
        <p:spPr>
          <a:xfrm>
            <a:off x="0" y="690947"/>
            <a:ext cx="9144000" cy="2400300"/>
          </a:xfrm>
          <a:prstGeom prst="rect">
            <a:avLst/>
          </a:prstGeom>
          <a:solidFill>
            <a:srgbClr val="E4E4E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 name="Google Shape;59;p55"/>
          <p:cNvPicPr preferRelativeResize="0"/>
          <p:nvPr/>
        </p:nvPicPr>
        <p:blipFill rotWithShape="1">
          <a:blip r:embed="rId2">
            <a:alphaModFix/>
          </a:blip>
          <a:srcRect/>
          <a:stretch/>
        </p:blipFill>
        <p:spPr>
          <a:xfrm>
            <a:off x="8142066" y="690947"/>
            <a:ext cx="1004596" cy="2400300"/>
          </a:xfrm>
          <a:prstGeom prst="rect">
            <a:avLst/>
          </a:prstGeom>
          <a:noFill/>
          <a:ln>
            <a:noFill/>
          </a:ln>
        </p:spPr>
      </p:pic>
      <p:sp>
        <p:nvSpPr>
          <p:cNvPr id="60" name="Google Shape;60;p55"/>
          <p:cNvSpPr txBox="1">
            <a:spLocks noGrp="1"/>
          </p:cNvSpPr>
          <p:nvPr>
            <p:ph type="title"/>
          </p:nvPr>
        </p:nvSpPr>
        <p:spPr>
          <a:xfrm>
            <a:off x="342658" y="1212974"/>
            <a:ext cx="7739504" cy="750992"/>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accent1"/>
              </a:buClr>
              <a:buSzPts val="2700"/>
              <a:buFont typeface="Arial"/>
              <a:buNone/>
              <a:defRPr sz="27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55"/>
          <p:cNvSpPr txBox="1">
            <a:spLocks noGrp="1"/>
          </p:cNvSpPr>
          <p:nvPr>
            <p:ph type="body" idx="1"/>
          </p:nvPr>
        </p:nvSpPr>
        <p:spPr>
          <a:xfrm>
            <a:off x="342658" y="1963965"/>
            <a:ext cx="7739504" cy="902065"/>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500"/>
              </a:spcBef>
              <a:spcAft>
                <a:spcPts val="0"/>
              </a:spcAft>
              <a:buSzPts val="2100"/>
              <a:buNone/>
              <a:defRPr sz="2100">
                <a:solidFill>
                  <a:schemeClr val="dk1"/>
                </a:solidFill>
              </a:defRPr>
            </a:lvl1pPr>
            <a:lvl2pPr marL="914400" lvl="1" indent="-228600" algn="l">
              <a:lnSpc>
                <a:spcPct val="100000"/>
              </a:lnSpc>
              <a:spcBef>
                <a:spcPts val="500"/>
              </a:spcBef>
              <a:spcAft>
                <a:spcPts val="0"/>
              </a:spcAft>
              <a:buSzPts val="1500"/>
              <a:buNone/>
              <a:defRPr sz="1500">
                <a:solidFill>
                  <a:srgbClr val="888888"/>
                </a:solidFill>
              </a:defRPr>
            </a:lvl2pPr>
            <a:lvl3pPr marL="1371600" lvl="2" indent="-228600" algn="l">
              <a:lnSpc>
                <a:spcPct val="100000"/>
              </a:lnSpc>
              <a:spcBef>
                <a:spcPts val="500"/>
              </a:spcBef>
              <a:spcAft>
                <a:spcPts val="0"/>
              </a:spcAft>
              <a:buSzPts val="1400"/>
              <a:buNone/>
              <a:defRPr sz="1400">
                <a:solidFill>
                  <a:srgbClr val="888888"/>
                </a:solidFill>
              </a:defRPr>
            </a:lvl3pPr>
            <a:lvl4pPr marL="1828800" lvl="3" indent="-228600" algn="l">
              <a:lnSpc>
                <a:spcPct val="100000"/>
              </a:lnSpc>
              <a:spcBef>
                <a:spcPts val="300"/>
              </a:spcBef>
              <a:spcAft>
                <a:spcPts val="0"/>
              </a:spcAft>
              <a:buSzPts val="1200"/>
              <a:buNone/>
              <a:defRPr sz="1200">
                <a:solidFill>
                  <a:srgbClr val="888888"/>
                </a:solidFill>
              </a:defRPr>
            </a:lvl4pPr>
            <a:lvl5pPr marL="2286000" lvl="4" indent="-228600" algn="l">
              <a:lnSpc>
                <a:spcPct val="100000"/>
              </a:lnSpc>
              <a:spcBef>
                <a:spcPts val="300"/>
              </a:spcBef>
              <a:spcAft>
                <a:spcPts val="0"/>
              </a:spcAft>
              <a:buSzPts val="1200"/>
              <a:buNone/>
              <a:defRPr sz="1200">
                <a:solidFill>
                  <a:srgbClr val="888888"/>
                </a:solidFill>
              </a:defRPr>
            </a:lvl5pPr>
            <a:lvl6pPr marL="2743200" lvl="5" indent="-228600" algn="l">
              <a:lnSpc>
                <a:spcPct val="100000"/>
              </a:lnSpc>
              <a:spcBef>
                <a:spcPts val="300"/>
              </a:spcBef>
              <a:spcAft>
                <a:spcPts val="0"/>
              </a:spcAft>
              <a:buSzPts val="1200"/>
              <a:buNone/>
              <a:defRPr sz="1200">
                <a:solidFill>
                  <a:srgbClr val="888888"/>
                </a:solidFill>
              </a:defRPr>
            </a:lvl6pPr>
            <a:lvl7pPr marL="3200400" lvl="6" indent="-228600" algn="l">
              <a:lnSpc>
                <a:spcPct val="100000"/>
              </a:lnSpc>
              <a:spcBef>
                <a:spcPts val="300"/>
              </a:spcBef>
              <a:spcAft>
                <a:spcPts val="0"/>
              </a:spcAft>
              <a:buSzPts val="1200"/>
              <a:buNone/>
              <a:defRPr sz="1200">
                <a:solidFill>
                  <a:srgbClr val="888888"/>
                </a:solidFill>
              </a:defRPr>
            </a:lvl7pPr>
            <a:lvl8pPr marL="3657600" lvl="7" indent="-228600" algn="l">
              <a:lnSpc>
                <a:spcPct val="100000"/>
              </a:lnSpc>
              <a:spcBef>
                <a:spcPts val="300"/>
              </a:spcBef>
              <a:spcAft>
                <a:spcPts val="0"/>
              </a:spcAft>
              <a:buSzPts val="1200"/>
              <a:buNone/>
              <a:defRPr sz="1200">
                <a:solidFill>
                  <a:srgbClr val="888888"/>
                </a:solidFill>
              </a:defRPr>
            </a:lvl8pPr>
            <a:lvl9pPr marL="4114800" lvl="8" indent="-228600" algn="l">
              <a:lnSpc>
                <a:spcPct val="100000"/>
              </a:lnSpc>
              <a:spcBef>
                <a:spcPts val="300"/>
              </a:spcBef>
              <a:spcAft>
                <a:spcPts val="0"/>
              </a:spcAft>
              <a:buSzPts val="1200"/>
              <a:buNone/>
              <a:defRPr sz="1200">
                <a:solidFill>
                  <a:srgbClr val="888888"/>
                </a:solidFill>
              </a:defRPr>
            </a:lvl9pPr>
          </a:lstStyle>
          <a:p>
            <a:endParaRPr/>
          </a:p>
        </p:txBody>
      </p:sp>
      <p:sp>
        <p:nvSpPr>
          <p:cNvPr id="62" name="Google Shape;62;p55"/>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342900" y="-1"/>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56"/>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2916">
          <p15:clr>
            <a:srgbClr val="5ACBF0"/>
          </p15:clr>
        </p15:guide>
        <p15:guide id="4" orient="horz" pos="540">
          <p15:clr>
            <a:srgbClr val="5ACBF0"/>
          </p15:clr>
        </p15:guide>
        <p15:guide id="5" orient="horz" pos="86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66"/>
        <p:cNvGrpSpPr/>
        <p:nvPr/>
      </p:nvGrpSpPr>
      <p:grpSpPr>
        <a:xfrm>
          <a:off x="0" y="0"/>
          <a:ext cx="0" cy="0"/>
          <a:chOff x="0" y="0"/>
          <a:chExt cx="0" cy="0"/>
        </a:xfrm>
      </p:grpSpPr>
      <p:sp>
        <p:nvSpPr>
          <p:cNvPr id="67" name="Google Shape;67;p57"/>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57"/>
          <p:cNvSpPr txBox="1">
            <a:spLocks noGrp="1"/>
          </p:cNvSpPr>
          <p:nvPr>
            <p:ph type="body" idx="1"/>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69" name="Google Shape;69;p57"/>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0"/>
        <p:cNvGrpSpPr/>
        <p:nvPr/>
      </p:nvGrpSpPr>
      <p:grpSpPr>
        <a:xfrm>
          <a:off x="0" y="0"/>
          <a:ext cx="0" cy="0"/>
          <a:chOff x="0" y="0"/>
          <a:chExt cx="0" cy="0"/>
        </a:xfrm>
      </p:grpSpPr>
      <p:sp>
        <p:nvSpPr>
          <p:cNvPr id="71" name="Google Shape;71;p58"/>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500"/>
              </a:spcBef>
              <a:spcAft>
                <a:spcPts val="0"/>
              </a:spcAft>
              <a:buSzPts val="1500"/>
              <a:buChar char="•"/>
              <a:defRPr/>
            </a:lvl1pPr>
            <a:lvl2pPr marL="914400" lvl="1" indent="-317500" algn="l">
              <a:lnSpc>
                <a:spcPct val="100000"/>
              </a:lnSpc>
              <a:spcBef>
                <a:spcPts val="500"/>
              </a:spcBef>
              <a:spcAft>
                <a:spcPts val="0"/>
              </a:spcAft>
              <a:buSzPts val="1400"/>
              <a:buChar char="–"/>
              <a:defRPr/>
            </a:lvl2pPr>
            <a:lvl3pPr marL="1371600" lvl="2" indent="-304800" algn="l">
              <a:lnSpc>
                <a:spcPct val="100000"/>
              </a:lnSpc>
              <a:spcBef>
                <a:spcPts val="500"/>
              </a:spcBef>
              <a:spcAft>
                <a:spcPts val="0"/>
              </a:spcAft>
              <a:buSzPts val="1200"/>
              <a:buChar char="–"/>
              <a:defRPr/>
            </a:lvl3pPr>
            <a:lvl4pPr marL="1828800" lvl="3" indent="-298450" algn="l">
              <a:lnSpc>
                <a:spcPct val="100000"/>
              </a:lnSpc>
              <a:spcBef>
                <a:spcPts val="300"/>
              </a:spcBef>
              <a:spcAft>
                <a:spcPts val="0"/>
              </a:spcAft>
              <a:buSzPts val="1100"/>
              <a:buChar char="–"/>
              <a:defRPr/>
            </a:lvl4pPr>
            <a:lvl5pPr marL="2286000" lvl="4" indent="-298450" algn="l">
              <a:lnSpc>
                <a:spcPct val="100000"/>
              </a:lnSpc>
              <a:spcBef>
                <a:spcPts val="300"/>
              </a:spcBef>
              <a:spcAft>
                <a:spcPts val="0"/>
              </a:spcAft>
              <a:buSzPts val="1100"/>
              <a:buChar char="–"/>
              <a:defRPr/>
            </a:lvl5pPr>
            <a:lvl6pPr marL="2743200" lvl="5" indent="-298450" algn="l">
              <a:lnSpc>
                <a:spcPct val="100000"/>
              </a:lnSpc>
              <a:spcBef>
                <a:spcPts val="300"/>
              </a:spcBef>
              <a:spcAft>
                <a:spcPts val="0"/>
              </a:spcAft>
              <a:buSzPts val="11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endParaRPr/>
          </a:p>
        </p:txBody>
      </p:sp>
      <p:sp>
        <p:nvSpPr>
          <p:cNvPr id="72" name="Google Shape;72;p58"/>
          <p:cNvSpPr txBox="1">
            <a:spLocks noGrp="1"/>
          </p:cNvSpPr>
          <p:nvPr>
            <p:ph type="body" idx="2"/>
          </p:nvPr>
        </p:nvSpPr>
        <p:spPr>
          <a:xfrm>
            <a:off x="342416" y="754379"/>
            <a:ext cx="8458683" cy="27432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SzPts val="1700"/>
              <a:buFont typeface="Arial"/>
              <a:buNone/>
              <a:defRPr sz="1700" i="0">
                <a:solidFill>
                  <a:schemeClr val="dk1"/>
                </a:solidFill>
              </a:defRPr>
            </a:lvl1pPr>
            <a:lvl2pPr marL="914400" lvl="1" indent="-228600" algn="l">
              <a:lnSpc>
                <a:spcPct val="100000"/>
              </a:lnSpc>
              <a:spcBef>
                <a:spcPts val="0"/>
              </a:spcBef>
              <a:spcAft>
                <a:spcPts val="0"/>
              </a:spcAft>
              <a:buSzPts val="1800"/>
              <a:buNone/>
              <a:defRPr sz="1800">
                <a:solidFill>
                  <a:srgbClr val="595959"/>
                </a:solidFill>
              </a:defRPr>
            </a:lvl2pPr>
            <a:lvl3pPr marL="1371600" lvl="2" indent="-228600" algn="l">
              <a:lnSpc>
                <a:spcPct val="100000"/>
              </a:lnSpc>
              <a:spcBef>
                <a:spcPts val="0"/>
              </a:spcBef>
              <a:spcAft>
                <a:spcPts val="0"/>
              </a:spcAft>
              <a:buSzPts val="1800"/>
              <a:buNone/>
              <a:defRPr sz="1800">
                <a:solidFill>
                  <a:srgbClr val="595959"/>
                </a:solidFill>
              </a:defRPr>
            </a:lvl3pPr>
            <a:lvl4pPr marL="1828800" lvl="3" indent="-228600" algn="l">
              <a:lnSpc>
                <a:spcPct val="100000"/>
              </a:lnSpc>
              <a:spcBef>
                <a:spcPts val="0"/>
              </a:spcBef>
              <a:spcAft>
                <a:spcPts val="0"/>
              </a:spcAft>
              <a:buSzPts val="1800"/>
              <a:buNone/>
              <a:defRPr sz="1800">
                <a:solidFill>
                  <a:srgbClr val="595959"/>
                </a:solidFill>
              </a:defRPr>
            </a:lvl4pPr>
            <a:lvl5pPr marL="2286000" lvl="4" indent="-228600" algn="l">
              <a:lnSpc>
                <a:spcPct val="100000"/>
              </a:lnSpc>
              <a:spcBef>
                <a:spcPts val="0"/>
              </a:spcBef>
              <a:spcAft>
                <a:spcPts val="0"/>
              </a:spcAft>
              <a:buSzPts val="1800"/>
              <a:buNone/>
              <a:defRPr sz="1800">
                <a:solidFill>
                  <a:srgbClr val="595959"/>
                </a:solidFill>
              </a:defRPr>
            </a:lvl5pPr>
            <a:lvl6pPr marL="2743200" lvl="5" indent="-228600" algn="l">
              <a:lnSpc>
                <a:spcPct val="100000"/>
              </a:lnSpc>
              <a:spcBef>
                <a:spcPts val="0"/>
              </a:spcBef>
              <a:spcAft>
                <a:spcPts val="0"/>
              </a:spcAft>
              <a:buSzPts val="1800"/>
              <a:buNone/>
              <a:defRPr sz="1800">
                <a:solidFill>
                  <a:srgbClr val="595959"/>
                </a:solidFill>
              </a:defRPr>
            </a:lvl6pPr>
            <a:lvl7pPr marL="3200400" lvl="6" indent="-228600" algn="l">
              <a:lnSpc>
                <a:spcPct val="100000"/>
              </a:lnSpc>
              <a:spcBef>
                <a:spcPts val="0"/>
              </a:spcBef>
              <a:spcAft>
                <a:spcPts val="0"/>
              </a:spcAft>
              <a:buSzPts val="1800"/>
              <a:buNone/>
              <a:defRPr sz="1800">
                <a:solidFill>
                  <a:srgbClr val="595959"/>
                </a:solidFill>
              </a:defRPr>
            </a:lvl7pPr>
            <a:lvl8pPr marL="3657600" lvl="7" indent="-228600" algn="l">
              <a:lnSpc>
                <a:spcPct val="100000"/>
              </a:lnSpc>
              <a:spcBef>
                <a:spcPts val="0"/>
              </a:spcBef>
              <a:spcAft>
                <a:spcPts val="0"/>
              </a:spcAft>
              <a:buSzPts val="1800"/>
              <a:buNone/>
              <a:defRPr sz="1800">
                <a:solidFill>
                  <a:srgbClr val="595959"/>
                </a:solidFill>
              </a:defRPr>
            </a:lvl8pPr>
            <a:lvl9pPr marL="4114800" lvl="8" indent="-228600" algn="l">
              <a:lnSpc>
                <a:spcPct val="100000"/>
              </a:lnSpc>
              <a:spcBef>
                <a:spcPts val="0"/>
              </a:spcBef>
              <a:spcAft>
                <a:spcPts val="0"/>
              </a:spcAft>
              <a:buSzPts val="1800"/>
              <a:buNone/>
              <a:defRPr sz="1800">
                <a:solidFill>
                  <a:srgbClr val="595959"/>
                </a:solidFill>
              </a:defRPr>
            </a:lvl9pPr>
          </a:lstStyle>
          <a:p>
            <a:endParaRPr/>
          </a:p>
        </p:txBody>
      </p:sp>
      <p:sp>
        <p:nvSpPr>
          <p:cNvPr id="73" name="Google Shape;73;p58"/>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58"/>
          <p:cNvSpPr txBox="1"/>
          <p:nvPr/>
        </p:nvSpPr>
        <p:spPr>
          <a:xfrm>
            <a:off x="2190750" y="4942668"/>
            <a:ext cx="4762500" cy="184346"/>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Synopsys Confidential Information</a:t>
            </a:r>
            <a:endParaRPr sz="11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216">
          <p15:clr>
            <a:srgbClr val="5ACBF0"/>
          </p15:clr>
        </p15:guide>
        <p15:guide id="2" pos="5544">
          <p15:clr>
            <a:srgbClr val="5ACBF0"/>
          </p15:clr>
        </p15:guide>
        <p15:guide id="3" orient="horz" pos="864">
          <p15:clr>
            <a:srgbClr val="5ACBF0"/>
          </p15:clr>
        </p15:guide>
        <p15:guide id="4" orient="horz" pos="2916">
          <p15:clr>
            <a:srgbClr val="5ACBF0"/>
          </p15:clr>
        </p15:guide>
        <p15:guide id="5" orient="horz" pos="54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8"/>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48"/>
          <p:cNvSpPr txBox="1">
            <a:spLocks noGrp="1"/>
          </p:cNvSpPr>
          <p:nvPr>
            <p:ph type="body" idx="1"/>
          </p:nvPr>
        </p:nvSpPr>
        <p:spPr>
          <a:xfrm>
            <a:off x="342416" y="1165860"/>
            <a:ext cx="8458683" cy="363474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
        <p:nvSpPr>
          <p:cNvPr id="8" name="Google Shape;8;p48"/>
          <p:cNvSpPr txBox="1"/>
          <p:nvPr/>
        </p:nvSpPr>
        <p:spPr>
          <a:xfrm>
            <a:off x="7719770" y="4954049"/>
            <a:ext cx="1014763" cy="16158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zh-TW" sz="600" b="0" i="0" u="none" strike="noStrike" cap="none">
                <a:solidFill>
                  <a:srgbClr val="7F7F7F"/>
                </a:solidFill>
                <a:latin typeface="Arial"/>
                <a:ea typeface="Arial"/>
                <a:cs typeface="Arial"/>
                <a:sym typeface="Arial"/>
              </a:rPr>
              <a:t>© 2022 Synopsys, Inc. </a:t>
            </a:r>
            <a:endParaRPr sz="1100" b="0" i="0" u="none" strike="noStrike" cap="none">
              <a:solidFill>
                <a:srgbClr val="000000"/>
              </a:solidFill>
              <a:latin typeface="Arial"/>
              <a:ea typeface="Arial"/>
              <a:cs typeface="Arial"/>
              <a:sym typeface="Arial"/>
            </a:endParaRPr>
          </a:p>
        </p:txBody>
      </p:sp>
      <p:sp>
        <p:nvSpPr>
          <p:cNvPr id="9" name="Google Shape;9;p48"/>
          <p:cNvSpPr txBox="1"/>
          <p:nvPr/>
        </p:nvSpPr>
        <p:spPr>
          <a:xfrm>
            <a:off x="8481302" y="4954049"/>
            <a:ext cx="640080" cy="161583"/>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600"/>
              <a:buFont typeface="Arial"/>
              <a:buNone/>
            </a:pPr>
            <a:fld id="{00000000-1234-1234-1234-123412341234}" type="slidenum">
              <a:rPr lang="zh-TW" sz="600" b="0" i="0" u="none" strike="noStrike" cap="none">
                <a:solidFill>
                  <a:srgbClr val="7F7F7F"/>
                </a:solidFill>
                <a:latin typeface="Arial"/>
                <a:ea typeface="Arial"/>
                <a:cs typeface="Arial"/>
                <a:sym typeface="Arial"/>
              </a:rPr>
              <a:t>‹#›</a:t>
            </a:fld>
            <a:endParaRPr sz="600" b="0" i="0" u="none" strike="noStrike" cap="none">
              <a:solidFill>
                <a:srgbClr val="7F7F7F"/>
              </a:solidFill>
              <a:latin typeface="Arial"/>
              <a:ea typeface="Arial"/>
              <a:cs typeface="Arial"/>
              <a:sym typeface="Arial"/>
            </a:endParaRPr>
          </a:p>
        </p:txBody>
      </p:sp>
      <p:sp>
        <p:nvSpPr>
          <p:cNvPr id="10" name="Google Shape;10;p48"/>
          <p:cNvSpPr/>
          <p:nvPr/>
        </p:nvSpPr>
        <p:spPr>
          <a:xfrm>
            <a:off x="-1191" y="4972052"/>
            <a:ext cx="344091" cy="171449"/>
          </a:xfrm>
          <a:custGeom>
            <a:avLst/>
            <a:gdLst/>
            <a:ahLst/>
            <a:cxnLst/>
            <a:rect l="l" t="t" r="r" b="b"/>
            <a:pathLst>
              <a:path w="458788" h="228599" extrusionOk="0">
                <a:moveTo>
                  <a:pt x="0" y="0"/>
                </a:moveTo>
                <a:lnTo>
                  <a:pt x="458788" y="0"/>
                </a:lnTo>
                <a:lnTo>
                  <a:pt x="375500" y="228599"/>
                </a:lnTo>
                <a:lnTo>
                  <a:pt x="0" y="228599"/>
                </a:ln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 name="Google Shape;11;p48"/>
          <p:cNvGrpSpPr/>
          <p:nvPr/>
        </p:nvGrpSpPr>
        <p:grpSpPr>
          <a:xfrm>
            <a:off x="390778" y="5006579"/>
            <a:ext cx="472205" cy="102392"/>
            <a:chOff x="973138" y="5000626"/>
            <a:chExt cx="3506788" cy="760412"/>
          </a:xfrm>
        </p:grpSpPr>
        <p:sp>
          <p:nvSpPr>
            <p:cNvPr id="12" name="Google Shape;12;p48"/>
            <p:cNvSpPr/>
            <p:nvPr/>
          </p:nvSpPr>
          <p:spPr>
            <a:xfrm>
              <a:off x="973138" y="5000626"/>
              <a:ext cx="357188" cy="612775"/>
            </a:xfrm>
            <a:custGeom>
              <a:avLst/>
              <a:gdLst/>
              <a:ahLst/>
              <a:cxnLst/>
              <a:rect l="l" t="t" r="r" b="b"/>
              <a:pathLst>
                <a:path w="451" h="771" extrusionOk="0">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 name="Google Shape;13;p48"/>
            <p:cNvSpPr/>
            <p:nvPr/>
          </p:nvSpPr>
          <p:spPr>
            <a:xfrm>
              <a:off x="2282826" y="5000626"/>
              <a:ext cx="387350" cy="611188"/>
            </a:xfrm>
            <a:custGeom>
              <a:avLst/>
              <a:gdLst/>
              <a:ahLst/>
              <a:cxnLst/>
              <a:rect l="l" t="t" r="r" b="b"/>
              <a:pathLst>
                <a:path w="489" h="772" extrusionOk="0">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4" name="Google Shape;14;p48"/>
            <p:cNvSpPr/>
            <p:nvPr/>
          </p:nvSpPr>
          <p:spPr>
            <a:xfrm>
              <a:off x="2730501" y="5005388"/>
              <a:ext cx="360363" cy="603250"/>
            </a:xfrm>
            <a:custGeom>
              <a:avLst/>
              <a:gdLst/>
              <a:ahLst/>
              <a:cxnLst/>
              <a:rect l="l" t="t" r="r" b="b"/>
              <a:pathLst>
                <a:path w="454" h="759" extrusionOk="0">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 name="Google Shape;15;p48"/>
            <p:cNvSpPr/>
            <p:nvPr/>
          </p:nvSpPr>
          <p:spPr>
            <a:xfrm>
              <a:off x="3121026" y="5000626"/>
              <a:ext cx="358775" cy="611188"/>
            </a:xfrm>
            <a:custGeom>
              <a:avLst/>
              <a:gdLst/>
              <a:ahLst/>
              <a:cxnLst/>
              <a:rect l="l" t="t" r="r" b="b"/>
              <a:pathLst>
                <a:path w="451" h="772" extrusionOk="0">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 name="Google Shape;16;p48"/>
            <p:cNvSpPr/>
            <p:nvPr/>
          </p:nvSpPr>
          <p:spPr>
            <a:xfrm>
              <a:off x="3935413" y="5000626"/>
              <a:ext cx="358775" cy="611188"/>
            </a:xfrm>
            <a:custGeom>
              <a:avLst/>
              <a:gdLst/>
              <a:ahLst/>
              <a:cxnLst/>
              <a:rect l="l" t="t" r="r" b="b"/>
              <a:pathLst>
                <a:path w="451" h="772" extrusionOk="0">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 name="Google Shape;17;p48"/>
            <p:cNvSpPr/>
            <p:nvPr/>
          </p:nvSpPr>
          <p:spPr>
            <a:xfrm>
              <a:off x="1430338" y="5005388"/>
              <a:ext cx="352425" cy="755650"/>
            </a:xfrm>
            <a:custGeom>
              <a:avLst/>
              <a:gdLst/>
              <a:ahLst/>
              <a:cxnLst/>
              <a:rect l="l" t="t" r="r" b="b"/>
              <a:pathLst>
                <a:path w="443" h="952" extrusionOk="0">
                  <a:moveTo>
                    <a:pt x="305" y="0"/>
                  </a:moveTo>
                  <a:lnTo>
                    <a:pt x="443" y="0"/>
                  </a:lnTo>
                  <a:lnTo>
                    <a:pt x="138" y="952"/>
                  </a:lnTo>
                  <a:lnTo>
                    <a:pt x="0" y="952"/>
                  </a:lnTo>
                  <a:lnTo>
                    <a:pt x="305"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8" name="Google Shape;18;p48"/>
            <p:cNvSpPr/>
            <p:nvPr/>
          </p:nvSpPr>
          <p:spPr>
            <a:xfrm>
              <a:off x="1349376" y="5006976"/>
              <a:ext cx="204788" cy="468313"/>
            </a:xfrm>
            <a:custGeom>
              <a:avLst/>
              <a:gdLst/>
              <a:ahLst/>
              <a:cxnLst/>
              <a:rect l="l" t="t" r="r" b="b"/>
              <a:pathLst>
                <a:path w="257" h="591" extrusionOk="0">
                  <a:moveTo>
                    <a:pt x="0" y="0"/>
                  </a:moveTo>
                  <a:lnTo>
                    <a:pt x="138" y="0"/>
                  </a:lnTo>
                  <a:lnTo>
                    <a:pt x="257" y="373"/>
                  </a:lnTo>
                  <a:lnTo>
                    <a:pt x="188" y="591"/>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9" name="Google Shape;19;p48"/>
            <p:cNvSpPr/>
            <p:nvPr/>
          </p:nvSpPr>
          <p:spPr>
            <a:xfrm>
              <a:off x="3578226" y="5005388"/>
              <a:ext cx="352425" cy="755650"/>
            </a:xfrm>
            <a:custGeom>
              <a:avLst/>
              <a:gdLst/>
              <a:ahLst/>
              <a:cxnLst/>
              <a:rect l="l" t="t" r="r" b="b"/>
              <a:pathLst>
                <a:path w="444" h="952" extrusionOk="0">
                  <a:moveTo>
                    <a:pt x="305" y="0"/>
                  </a:moveTo>
                  <a:lnTo>
                    <a:pt x="444" y="0"/>
                  </a:lnTo>
                  <a:lnTo>
                    <a:pt x="138" y="952"/>
                  </a:lnTo>
                  <a:lnTo>
                    <a:pt x="0" y="952"/>
                  </a:lnTo>
                  <a:lnTo>
                    <a:pt x="305"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 name="Google Shape;20;p48"/>
            <p:cNvSpPr/>
            <p:nvPr/>
          </p:nvSpPr>
          <p:spPr>
            <a:xfrm>
              <a:off x="3495676" y="5005388"/>
              <a:ext cx="206375" cy="468313"/>
            </a:xfrm>
            <a:custGeom>
              <a:avLst/>
              <a:gdLst/>
              <a:ahLst/>
              <a:cxnLst/>
              <a:rect l="l" t="t" r="r" b="b"/>
              <a:pathLst>
                <a:path w="259" h="589" extrusionOk="0">
                  <a:moveTo>
                    <a:pt x="0" y="0"/>
                  </a:moveTo>
                  <a:lnTo>
                    <a:pt x="139" y="0"/>
                  </a:lnTo>
                  <a:lnTo>
                    <a:pt x="259" y="372"/>
                  </a:lnTo>
                  <a:lnTo>
                    <a:pt x="189" y="589"/>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1" name="Google Shape;21;p48"/>
            <p:cNvSpPr/>
            <p:nvPr/>
          </p:nvSpPr>
          <p:spPr>
            <a:xfrm>
              <a:off x="1817688" y="5005388"/>
              <a:ext cx="396875" cy="603250"/>
            </a:xfrm>
            <a:custGeom>
              <a:avLst/>
              <a:gdLst/>
              <a:ahLst/>
              <a:cxnLst/>
              <a:rect l="l" t="t" r="r" b="b"/>
              <a:pathLst>
                <a:path w="499" h="759" extrusionOk="0">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2" name="Google Shape;22;p48"/>
            <p:cNvSpPr/>
            <p:nvPr/>
          </p:nvSpPr>
          <p:spPr>
            <a:xfrm>
              <a:off x="4337051" y="5010151"/>
              <a:ext cx="142875" cy="139700"/>
            </a:xfrm>
            <a:custGeom>
              <a:avLst/>
              <a:gdLst/>
              <a:ahLst/>
              <a:cxnLst/>
              <a:rect l="l" t="t" r="r" b="b"/>
              <a:pathLst>
                <a:path w="180" h="177" extrusionOk="0">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A4A3A4"/>
          </p15:clr>
        </p15:guide>
        <p15:guide id="2" pos="288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semanticscholar.org/paper/Body-pressure-distribution-maps-used-for-sitting-Horv%C3%A1th-Antal/d7b9cdd5501d20536a5de1c08b0675ccdea7213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drive.google.com/file/d/1uK__cTByVcFugF8BOJWVStUIIUrWaaWk/view?usp=sharin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hyperlink" Target="https://drive.google.com/file/d/1CAX553KMpATUzOYQfxDiHk7x9WeCURrM/view?usp=sharin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s://drive.google.com/file/d/1PuA3tHtUhWXvCMkdORdPVW0HAo0ZV-9P/view?usp=sharing" TargetMode="Externa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1712.05877.pdf"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hyperlink" Target="https://drive.google.com/file/d/1-W115kKAGNqZg3k3GQpIPYY90LQwCQap/view?usp=sharing"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3785B-F10C-F7FA-0BE7-C5F0E95925EA}"/>
              </a:ext>
            </a:extLst>
          </p:cNvPr>
          <p:cNvSpPr txBox="1"/>
          <p:nvPr/>
        </p:nvSpPr>
        <p:spPr>
          <a:xfrm>
            <a:off x="6293224" y="3357923"/>
            <a:ext cx="587020" cy="246221"/>
          </a:xfrm>
          <a:prstGeom prst="rect">
            <a:avLst/>
          </a:prstGeom>
          <a:noFill/>
        </p:spPr>
        <p:txBody>
          <a:bodyPr wrap="none" rtlCol="0">
            <a:spAutoFit/>
          </a:bodyPr>
          <a:lstStyle/>
          <a:p>
            <a:r>
              <a:rPr lang="en-US" altLang="zh-TW" sz="1000" dirty="0">
                <a:solidFill>
                  <a:schemeClr val="bg1">
                    <a:lumMod val="85000"/>
                  </a:schemeClr>
                </a:solidFill>
                <a:latin typeface="Agency FB" panose="020B0503020202020204" pitchFamily="34" charset="0"/>
                <a:cs typeface="Arabic Typesetting" panose="020B0604020202020204" pitchFamily="66" charset="-78"/>
              </a:rPr>
              <a:t>@MATILDE</a:t>
            </a:r>
            <a:endParaRPr lang="zh-TW" altLang="en-US" sz="1000" dirty="0">
              <a:solidFill>
                <a:schemeClr val="bg1">
                  <a:lumMod val="85000"/>
                </a:schemeClr>
              </a:solidFill>
              <a:latin typeface="Agency FB" panose="020B0503020202020204" pitchFamily="34" charset="0"/>
              <a:cs typeface="Arabic Typesetting" panose="020B0604020202020204" pitchFamily="66" charset="-78"/>
            </a:endParaRPr>
          </a:p>
        </p:txBody>
      </p:sp>
    </p:spTree>
    <p:extLst>
      <p:ext uri="{BB962C8B-B14F-4D97-AF65-F5344CB8AC3E}">
        <p14:creationId xmlns:p14="http://schemas.microsoft.com/office/powerpoint/2010/main" val="524907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9"/>
          <p:cNvSpPr txBox="1">
            <a:spLocks noGrp="1"/>
          </p:cNvSpPr>
          <p:nvPr>
            <p:ph type="title"/>
          </p:nvPr>
        </p:nvSpPr>
        <p:spPr>
          <a:xfrm>
            <a:off x="342900" y="0"/>
            <a:ext cx="6724575" cy="754425"/>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難點與創新 - 舒適椅墊的硬體設計</a:t>
            </a:r>
            <a:endParaRPr sz="3000" b="1">
              <a:solidFill>
                <a:schemeClr val="accent1"/>
              </a:solidFill>
            </a:endParaRPr>
          </a:p>
        </p:txBody>
      </p:sp>
      <p:sp>
        <p:nvSpPr>
          <p:cNvPr id="186" name="Google Shape;186;p9"/>
          <p:cNvSpPr txBox="1">
            <a:spLocks noGrp="1"/>
          </p:cNvSpPr>
          <p:nvPr>
            <p:ph type="body" idx="1"/>
          </p:nvPr>
        </p:nvSpPr>
        <p:spPr>
          <a:xfrm>
            <a:off x="342675" y="894865"/>
            <a:ext cx="8458650" cy="363465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0"/>
              </a:spcAft>
              <a:buSzPts val="1500"/>
              <a:buNone/>
            </a:pPr>
            <a:endParaRPr sz="2000" dirty="0"/>
          </a:p>
          <a:p>
            <a:pPr marL="127000" lvl="0" indent="-127000" algn="l" rtl="0">
              <a:lnSpc>
                <a:spcPct val="115000"/>
              </a:lnSpc>
              <a:spcBef>
                <a:spcPts val="0"/>
              </a:spcBef>
              <a:spcAft>
                <a:spcPts val="0"/>
              </a:spcAft>
              <a:buSzPts val="2000"/>
              <a:buChar char="•"/>
            </a:pPr>
            <a:r>
              <a:rPr lang="zh-TW" sz="2000" b="1" dirty="0"/>
              <a:t>創新：最小化電子零件之使用</a:t>
            </a:r>
            <a:endParaRPr sz="2000" b="1" dirty="0"/>
          </a:p>
          <a:p>
            <a:pPr marL="381000" lvl="1" indent="-203200" algn="l" rtl="0">
              <a:lnSpc>
                <a:spcPct val="115000"/>
              </a:lnSpc>
              <a:spcBef>
                <a:spcPts val="0"/>
              </a:spcBef>
              <a:spcAft>
                <a:spcPts val="0"/>
              </a:spcAft>
              <a:buSzPts val="2000"/>
              <a:buChar char="–"/>
            </a:pPr>
            <a:r>
              <a:rPr lang="zh-TW" sz="2000" u="sng" dirty="0"/>
              <a:t>少量感測器以對稱排列</a:t>
            </a:r>
            <a:r>
              <a:rPr lang="zh-TW" sz="2000" dirty="0"/>
              <a:t>：進行文獻探討，發現在32x32的椅墊中僅需</a:t>
            </a:r>
            <a:br>
              <a:rPr lang="zh-TW" sz="2000" dirty="0"/>
            </a:br>
            <a:r>
              <a:rPr lang="zh-TW" sz="2000" dirty="0"/>
              <a:t>10個以內的壓力感測器，在坐姿判斷的</a:t>
            </a:r>
            <a:r>
              <a:rPr lang="zh-TW" sz="2000" dirty="0">
                <a:solidFill>
                  <a:schemeClr val="accent4"/>
                </a:solidFill>
              </a:rPr>
              <a:t>正確率即可達90%</a:t>
            </a:r>
            <a:endParaRPr sz="2000" dirty="0"/>
          </a:p>
        </p:txBody>
      </p:sp>
      <p:sp>
        <p:nvSpPr>
          <p:cNvPr id="187" name="Google Shape;187;p9"/>
          <p:cNvSpPr/>
          <p:nvPr/>
        </p:nvSpPr>
        <p:spPr>
          <a:xfrm>
            <a:off x="8053626" y="133950"/>
            <a:ext cx="933600" cy="967200"/>
          </a:xfrm>
          <a:prstGeom prst="ellipse">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highlight>
                <a:srgbClr val="CFE2F3"/>
              </a:highlight>
              <a:latin typeface="Arial"/>
              <a:ea typeface="Arial"/>
              <a:cs typeface="Arial"/>
              <a:sym typeface="Arial"/>
            </a:endParaRPr>
          </a:p>
        </p:txBody>
      </p:sp>
      <p:sp>
        <p:nvSpPr>
          <p:cNvPr id="188" name="Google Shape;188;p9"/>
          <p:cNvSpPr txBox="1"/>
          <p:nvPr/>
        </p:nvSpPr>
        <p:spPr>
          <a:xfrm>
            <a:off x="8053613" y="409050"/>
            <a:ext cx="933600" cy="4464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zh-TW" sz="1000" b="1" i="0" u="none" strike="noStrike" cap="none">
                <a:solidFill>
                  <a:schemeClr val="lt1"/>
                </a:solidFill>
                <a:latin typeface="Arial"/>
                <a:ea typeface="Arial"/>
                <a:cs typeface="Arial"/>
                <a:sym typeface="Arial"/>
              </a:rPr>
              <a:t>Comfortable</a:t>
            </a:r>
            <a:endParaRPr sz="10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zh-TW" sz="1000" b="1" i="0" u="none" strike="noStrike" cap="none">
                <a:solidFill>
                  <a:schemeClr val="lt1"/>
                </a:solidFill>
                <a:latin typeface="Arial"/>
                <a:ea typeface="Arial"/>
                <a:cs typeface="Arial"/>
                <a:sym typeface="Arial"/>
              </a:rPr>
              <a:t>舒適性</a:t>
            </a:r>
            <a:endParaRPr sz="1000" b="1" i="0" u="none" strike="noStrike" cap="none">
              <a:solidFill>
                <a:schemeClr val="lt1"/>
              </a:solidFill>
              <a:latin typeface="Arial"/>
              <a:ea typeface="Arial"/>
              <a:cs typeface="Arial"/>
              <a:sym typeface="Arial"/>
            </a:endParaRPr>
          </a:p>
        </p:txBody>
      </p:sp>
      <p:grpSp>
        <p:nvGrpSpPr>
          <p:cNvPr id="5" name="Group 4">
            <a:extLst>
              <a:ext uri="{FF2B5EF4-FFF2-40B4-BE49-F238E27FC236}">
                <a16:creationId xmlns:a16="http://schemas.microsoft.com/office/drawing/2014/main" id="{8E1A60B6-53A1-A23F-C827-B5E526255B99}"/>
              </a:ext>
            </a:extLst>
          </p:cNvPr>
          <p:cNvGrpSpPr/>
          <p:nvPr/>
        </p:nvGrpSpPr>
        <p:grpSpPr>
          <a:xfrm>
            <a:off x="1724136" y="2708032"/>
            <a:ext cx="5695728" cy="1961923"/>
            <a:chOff x="1668956" y="2708032"/>
            <a:chExt cx="5695728" cy="1961923"/>
          </a:xfrm>
        </p:grpSpPr>
        <p:grpSp>
          <p:nvGrpSpPr>
            <p:cNvPr id="4" name="Group 3">
              <a:extLst>
                <a:ext uri="{FF2B5EF4-FFF2-40B4-BE49-F238E27FC236}">
                  <a16:creationId xmlns:a16="http://schemas.microsoft.com/office/drawing/2014/main" id="{3BC99003-6290-CC1A-2777-B2181ADC4DDB}"/>
                </a:ext>
              </a:extLst>
            </p:cNvPr>
            <p:cNvGrpSpPr/>
            <p:nvPr/>
          </p:nvGrpSpPr>
          <p:grpSpPr>
            <a:xfrm>
              <a:off x="1668956" y="2708032"/>
              <a:ext cx="2434893" cy="1961923"/>
              <a:chOff x="1471886" y="2492581"/>
              <a:chExt cx="2434893" cy="1961923"/>
            </a:xfrm>
          </p:grpSpPr>
          <p:pic>
            <p:nvPicPr>
              <p:cNvPr id="1026" name="Picture 2">
                <a:extLst>
                  <a:ext uri="{FF2B5EF4-FFF2-40B4-BE49-F238E27FC236}">
                    <a16:creationId xmlns:a16="http://schemas.microsoft.com/office/drawing/2014/main" id="{85A1CC3A-85A3-4510-362A-5ED51C799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745" y="2492581"/>
                <a:ext cx="1579177" cy="157917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1;p5">
                <a:extLst>
                  <a:ext uri="{FF2B5EF4-FFF2-40B4-BE49-F238E27FC236}">
                    <a16:creationId xmlns:a16="http://schemas.microsoft.com/office/drawing/2014/main" id="{F7D96C87-68B4-DEED-5DC4-45360303F5F2}"/>
                  </a:ext>
                </a:extLst>
              </p:cNvPr>
              <p:cNvSpPr txBox="1"/>
              <p:nvPr/>
            </p:nvSpPr>
            <p:spPr>
              <a:xfrm>
                <a:off x="1471886" y="4146768"/>
                <a:ext cx="2434893"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zh-TW" altLang="en-US" b="0" i="0" u="none" cap="none" dirty="0">
                    <a:solidFill>
                      <a:srgbClr val="000000"/>
                    </a:solidFill>
                    <a:latin typeface="Arial"/>
                    <a:ea typeface="Arial"/>
                    <a:cs typeface="Arial"/>
                    <a:sym typeface="Arial"/>
                  </a:rPr>
                  <a:t>許多電子元件需要整合</a:t>
                </a:r>
                <a:endParaRPr b="0" i="0" u="none" cap="none" dirty="0">
                  <a:solidFill>
                    <a:srgbClr val="000000"/>
                  </a:solidFill>
                  <a:latin typeface="Arial"/>
                  <a:ea typeface="Arial"/>
                  <a:cs typeface="Arial"/>
                  <a:sym typeface="Arial"/>
                </a:endParaRPr>
              </a:p>
            </p:txBody>
          </p:sp>
        </p:grpSp>
        <p:pic>
          <p:nvPicPr>
            <p:cNvPr id="1028" name="Picture 4">
              <a:extLst>
                <a:ext uri="{FF2B5EF4-FFF2-40B4-BE49-F238E27FC236}">
                  <a16:creationId xmlns:a16="http://schemas.microsoft.com/office/drawing/2014/main" id="{B60C2E37-D4DA-6AEF-8060-220B62C71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650" y="2708032"/>
              <a:ext cx="1579177" cy="1579177"/>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51;p5">
              <a:extLst>
                <a:ext uri="{FF2B5EF4-FFF2-40B4-BE49-F238E27FC236}">
                  <a16:creationId xmlns:a16="http://schemas.microsoft.com/office/drawing/2014/main" id="{6A63BDAF-61BF-6545-DAD5-0A559268BDB2}"/>
                </a:ext>
              </a:extLst>
            </p:cNvPr>
            <p:cNvSpPr txBox="1"/>
            <p:nvPr/>
          </p:nvSpPr>
          <p:spPr>
            <a:xfrm>
              <a:off x="4929791" y="4362219"/>
              <a:ext cx="2434893"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zh-TW" altLang="en-US" b="0" i="0" u="none" cap="none" dirty="0">
                  <a:solidFill>
                    <a:srgbClr val="000000"/>
                  </a:solidFill>
                  <a:latin typeface="Arial"/>
                  <a:ea typeface="Arial"/>
                  <a:cs typeface="Arial"/>
                  <a:sym typeface="Arial"/>
                </a:rPr>
                <a:t>舒適的坐姿體驗</a:t>
              </a:r>
              <a:endParaRPr b="0" i="0" u="non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0488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2"/>
          <p:cNvSpPr/>
          <p:nvPr/>
        </p:nvSpPr>
        <p:spPr>
          <a:xfrm>
            <a:off x="8053626" y="133950"/>
            <a:ext cx="933600" cy="967200"/>
          </a:xfrm>
          <a:prstGeom prst="ellipse">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highlight>
                <a:srgbClr val="CFE2F3"/>
              </a:highlight>
              <a:latin typeface="Arial"/>
              <a:ea typeface="Arial"/>
              <a:cs typeface="Arial"/>
              <a:sym typeface="Arial"/>
            </a:endParaRPr>
          </a:p>
        </p:txBody>
      </p:sp>
      <p:sp>
        <p:nvSpPr>
          <p:cNvPr id="243" name="Google Shape;243;p12"/>
          <p:cNvSpPr txBox="1"/>
          <p:nvPr/>
        </p:nvSpPr>
        <p:spPr>
          <a:xfrm>
            <a:off x="8053613" y="332850"/>
            <a:ext cx="933600" cy="5694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zh-TW" sz="1400" b="1" i="0" u="none" strike="noStrike" cap="none">
                <a:solidFill>
                  <a:schemeClr val="lt1"/>
                </a:solidFill>
                <a:latin typeface="Arial"/>
                <a:ea typeface="Arial"/>
                <a:cs typeface="Arial"/>
                <a:sym typeface="Arial"/>
              </a:rPr>
              <a:t>Portable</a:t>
            </a: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zh-TW" sz="1400" b="1" i="0" u="none" strike="noStrike" cap="none">
                <a:solidFill>
                  <a:schemeClr val="lt1"/>
                </a:solidFill>
                <a:latin typeface="Arial"/>
                <a:ea typeface="Arial"/>
                <a:cs typeface="Arial"/>
                <a:sym typeface="Arial"/>
              </a:rPr>
              <a:t>便攜式</a:t>
            </a:r>
            <a:endParaRPr sz="1400" b="1" i="0" u="none" strike="noStrike" cap="none">
              <a:solidFill>
                <a:schemeClr val="lt1"/>
              </a:solidFill>
              <a:latin typeface="Arial"/>
              <a:ea typeface="Arial"/>
              <a:cs typeface="Arial"/>
              <a:sym typeface="Arial"/>
            </a:endParaRPr>
          </a:p>
        </p:txBody>
      </p:sp>
      <p:sp>
        <p:nvSpPr>
          <p:cNvPr id="244" name="Google Shape;244;p12"/>
          <p:cNvSpPr txBox="1">
            <a:spLocks noGrp="1"/>
          </p:cNvSpPr>
          <p:nvPr>
            <p:ph type="title"/>
          </p:nvPr>
        </p:nvSpPr>
        <p:spPr>
          <a:xfrm>
            <a:off x="342900" y="0"/>
            <a:ext cx="8458425" cy="754425"/>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難點與創新 - 便攜式椅墊的硬體設計</a:t>
            </a:r>
            <a:endParaRPr sz="3000" b="1">
              <a:solidFill>
                <a:schemeClr val="accent1"/>
              </a:solidFill>
            </a:endParaRPr>
          </a:p>
        </p:txBody>
      </p:sp>
      <p:sp>
        <p:nvSpPr>
          <p:cNvPr id="245" name="Google Shape;245;p12"/>
          <p:cNvSpPr txBox="1">
            <a:spLocks noGrp="1"/>
          </p:cNvSpPr>
          <p:nvPr>
            <p:ph type="body" idx="1"/>
          </p:nvPr>
        </p:nvSpPr>
        <p:spPr>
          <a:xfrm>
            <a:off x="342525" y="1176150"/>
            <a:ext cx="8458800" cy="3634500"/>
          </a:xfrm>
          <a:prstGeom prst="rect">
            <a:avLst/>
          </a:prstGeom>
          <a:noFill/>
          <a:ln>
            <a:noFill/>
          </a:ln>
        </p:spPr>
        <p:txBody>
          <a:bodyPr spcFirstLastPara="1" wrap="square" lIns="68575" tIns="34275" rIns="68575" bIns="34275" anchor="t" anchorCtr="0">
            <a:noAutofit/>
          </a:bodyPr>
          <a:lstStyle/>
          <a:p>
            <a:pPr marL="127000" lvl="0" indent="-127000" algn="l" rtl="0">
              <a:lnSpc>
                <a:spcPct val="115000"/>
              </a:lnSpc>
              <a:spcBef>
                <a:spcPts val="0"/>
              </a:spcBef>
              <a:spcAft>
                <a:spcPts val="0"/>
              </a:spcAft>
              <a:buSzPts val="2000"/>
              <a:buChar char="•"/>
            </a:pPr>
            <a:r>
              <a:rPr lang="zh-TW" sz="2000" b="1" dirty="0"/>
              <a:t>創新：龐大偵測資料處理方式</a:t>
            </a:r>
            <a:endParaRPr sz="2000" b="1" dirty="0"/>
          </a:p>
          <a:p>
            <a:pPr marL="381000" lvl="1" indent="-203200" algn="l" rtl="0">
              <a:lnSpc>
                <a:spcPct val="115000"/>
              </a:lnSpc>
              <a:spcBef>
                <a:spcPts val="0"/>
              </a:spcBef>
              <a:spcAft>
                <a:spcPts val="0"/>
              </a:spcAft>
              <a:buSzPts val="2000"/>
              <a:buChar char="–"/>
            </a:pPr>
            <a:r>
              <a:rPr lang="zh-TW" sz="2000" u="sng" dirty="0"/>
              <a:t>資料處理分工</a:t>
            </a:r>
            <a:r>
              <a:rPr lang="zh-TW" sz="2000" dirty="0"/>
              <a:t>：壓力感測器先回傳感測資料給</a:t>
            </a:r>
            <a:r>
              <a:rPr lang="zh-TW" sz="2000" dirty="0">
                <a:solidFill>
                  <a:schemeClr val="accent4"/>
                </a:solidFill>
              </a:rPr>
              <a:t>樹梅派</a:t>
            </a:r>
            <a:r>
              <a:rPr lang="zh-TW" sz="2000" dirty="0"/>
              <a:t>做資料處理，再傳給 ARC EM9D 進行坐姿判斷</a:t>
            </a:r>
            <a:endParaRPr sz="2000" u="sng" dirty="0"/>
          </a:p>
          <a:p>
            <a:pPr marL="381000" lvl="1" indent="-203200" algn="l" rtl="0">
              <a:lnSpc>
                <a:spcPct val="115000"/>
              </a:lnSpc>
              <a:spcBef>
                <a:spcPts val="0"/>
              </a:spcBef>
              <a:spcAft>
                <a:spcPts val="0"/>
              </a:spcAft>
              <a:buSzPts val="2000"/>
              <a:buChar char="–"/>
            </a:pPr>
            <a:r>
              <a:rPr lang="zh-TW" sz="2000" u="sng" dirty="0"/>
              <a:t>資料前處理</a:t>
            </a:r>
            <a:r>
              <a:rPr lang="zh-TW" sz="2000" dirty="0"/>
              <a:t>：壓力感測器之數值如果顯示沒人</a:t>
            </a:r>
            <a:r>
              <a:rPr lang="zh-TW" altLang="en-US" sz="2000" dirty="0"/>
              <a:t>坐</a:t>
            </a:r>
            <a:r>
              <a:rPr lang="zh-TW" sz="2000" dirty="0"/>
              <a:t>在椅墊上的話不會進行資料傳輸及坐姿判斷，增加使用效率</a:t>
            </a:r>
            <a:endParaRPr sz="2000" dirty="0"/>
          </a:p>
          <a:p>
            <a:pPr marL="381000" lvl="1" indent="-203200" algn="l" rtl="0">
              <a:lnSpc>
                <a:spcPct val="115000"/>
              </a:lnSpc>
              <a:spcBef>
                <a:spcPts val="0"/>
              </a:spcBef>
              <a:spcAft>
                <a:spcPts val="0"/>
              </a:spcAft>
              <a:buSzPts val="2000"/>
              <a:buChar char="–"/>
            </a:pPr>
            <a:r>
              <a:rPr lang="zh-TW" sz="2000" u="sng" dirty="0"/>
              <a:t>Data Mapping</a:t>
            </a:r>
            <a:r>
              <a:rPr lang="zh-TW" sz="2000" dirty="0"/>
              <a:t>：若有數值的話，會先將壓力感測器的資料map到一個範圍內再傳給 ARC EM9D 進行判斷</a:t>
            </a:r>
            <a:endParaRPr sz="2000" dirty="0"/>
          </a:p>
          <a:p>
            <a:pPr marL="381000" lvl="1" indent="-76200" algn="l" rtl="0">
              <a:lnSpc>
                <a:spcPct val="115000"/>
              </a:lnSpc>
              <a:spcBef>
                <a:spcPts val="0"/>
              </a:spcBef>
              <a:spcAft>
                <a:spcPts val="0"/>
              </a:spcAft>
              <a:buSzPts val="1400"/>
              <a:buNone/>
            </a:pPr>
            <a:endParaRPr sz="2000" b="1" dirty="0">
              <a:solidFill>
                <a:srgbClr val="BFBFB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p:nvPr/>
        </p:nvSpPr>
        <p:spPr>
          <a:xfrm>
            <a:off x="8053626" y="133950"/>
            <a:ext cx="933600" cy="967200"/>
          </a:xfrm>
          <a:prstGeom prst="ellipse">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highlight>
                <a:srgbClr val="CFE2F3"/>
              </a:highlight>
              <a:latin typeface="Arial"/>
              <a:ea typeface="Arial"/>
              <a:cs typeface="Arial"/>
              <a:sym typeface="Arial"/>
            </a:endParaRPr>
          </a:p>
        </p:txBody>
      </p:sp>
      <p:sp>
        <p:nvSpPr>
          <p:cNvPr id="194" name="Google Shape;194;p13"/>
          <p:cNvSpPr txBox="1"/>
          <p:nvPr/>
        </p:nvSpPr>
        <p:spPr>
          <a:xfrm>
            <a:off x="8053613" y="332850"/>
            <a:ext cx="933600" cy="5694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zh-TW" sz="1400" b="1" i="0" u="none" strike="noStrike" cap="none">
                <a:solidFill>
                  <a:schemeClr val="lt1"/>
                </a:solidFill>
                <a:latin typeface="Arial"/>
                <a:ea typeface="Arial"/>
                <a:cs typeface="Arial"/>
                <a:sym typeface="Arial"/>
              </a:rPr>
              <a:t>Portable</a:t>
            </a: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zh-TW" sz="1400" b="1" i="0" u="none" strike="noStrike" cap="none">
                <a:solidFill>
                  <a:schemeClr val="lt1"/>
                </a:solidFill>
                <a:latin typeface="Arial"/>
                <a:ea typeface="Arial"/>
                <a:cs typeface="Arial"/>
                <a:sym typeface="Arial"/>
              </a:rPr>
              <a:t>便攜式</a:t>
            </a:r>
            <a:endParaRPr sz="1400" b="1" i="0" u="none" strike="noStrike" cap="none">
              <a:solidFill>
                <a:schemeClr val="lt1"/>
              </a:solidFill>
              <a:latin typeface="Arial"/>
              <a:ea typeface="Arial"/>
              <a:cs typeface="Arial"/>
              <a:sym typeface="Arial"/>
            </a:endParaRPr>
          </a:p>
        </p:txBody>
      </p:sp>
      <p:sp>
        <p:nvSpPr>
          <p:cNvPr id="195" name="Google Shape;195;p13"/>
          <p:cNvSpPr txBox="1">
            <a:spLocks noGrp="1"/>
          </p:cNvSpPr>
          <p:nvPr>
            <p:ph type="title"/>
          </p:nvPr>
        </p:nvSpPr>
        <p:spPr>
          <a:xfrm>
            <a:off x="342900" y="0"/>
            <a:ext cx="8458425" cy="754425"/>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難點與創新 - 便攜式椅墊的硬體設計</a:t>
            </a:r>
            <a:endParaRPr sz="3000" b="1">
              <a:solidFill>
                <a:schemeClr val="accent1"/>
              </a:solidFill>
            </a:endParaRPr>
          </a:p>
        </p:txBody>
      </p:sp>
      <p:sp>
        <p:nvSpPr>
          <p:cNvPr id="196" name="Google Shape;196;p13"/>
          <p:cNvSpPr txBox="1">
            <a:spLocks noGrp="1"/>
          </p:cNvSpPr>
          <p:nvPr>
            <p:ph type="body" idx="1"/>
          </p:nvPr>
        </p:nvSpPr>
        <p:spPr>
          <a:xfrm>
            <a:off x="342525" y="1176150"/>
            <a:ext cx="8458800" cy="3634500"/>
          </a:xfrm>
          <a:prstGeom prst="rect">
            <a:avLst/>
          </a:prstGeom>
          <a:noFill/>
          <a:ln>
            <a:noFill/>
          </a:ln>
        </p:spPr>
        <p:txBody>
          <a:bodyPr spcFirstLastPara="1" wrap="square" lIns="68575" tIns="34275" rIns="68575" bIns="34275" anchor="t" anchorCtr="0">
            <a:noAutofit/>
          </a:bodyPr>
          <a:lstStyle/>
          <a:p>
            <a:pPr marL="127000" lvl="0" indent="-127000" algn="l" rtl="0">
              <a:lnSpc>
                <a:spcPct val="115000"/>
              </a:lnSpc>
              <a:spcBef>
                <a:spcPts val="0"/>
              </a:spcBef>
              <a:spcAft>
                <a:spcPts val="0"/>
              </a:spcAft>
              <a:buSzPts val="2000"/>
              <a:buChar char="•"/>
            </a:pPr>
            <a:r>
              <a:rPr lang="zh-TW" altLang="en-US" sz="2000" b="1" dirty="0"/>
              <a:t>創新</a:t>
            </a:r>
            <a:r>
              <a:rPr lang="zh-TW" sz="2000" b="1" dirty="0"/>
              <a:t>：坐姿判斷模型訓練</a:t>
            </a:r>
            <a:endParaRPr sz="2000" b="1" dirty="0"/>
          </a:p>
          <a:p>
            <a:pPr marL="381000" lvl="1" indent="-203200" algn="l" rtl="0">
              <a:lnSpc>
                <a:spcPct val="115000"/>
              </a:lnSpc>
              <a:spcBef>
                <a:spcPts val="0"/>
              </a:spcBef>
              <a:spcAft>
                <a:spcPts val="0"/>
              </a:spcAft>
              <a:buSzPts val="2000"/>
              <a:buChar char="–"/>
            </a:pPr>
            <a:r>
              <a:rPr lang="zh-TW" sz="2000" u="sng" dirty="0"/>
              <a:t>Model Training</a:t>
            </a:r>
            <a:r>
              <a:rPr lang="zh-TW" sz="2000" dirty="0"/>
              <a:t>：原本的模型大小稍大，我們使用</a:t>
            </a:r>
            <a:r>
              <a:rPr lang="zh-TW" sz="2000" dirty="0">
                <a:solidFill>
                  <a:schemeClr val="accent4"/>
                </a:solidFill>
              </a:rPr>
              <a:t> TensorFlow Lite </a:t>
            </a:r>
            <a:r>
              <a:rPr lang="zh-TW" sz="2000" dirty="0"/>
              <a:t>縮小模型空間，同時減少運算所花的時間</a:t>
            </a:r>
            <a:endParaRPr sz="2000" dirty="0"/>
          </a:p>
          <a:p>
            <a:pPr marL="381000" lvl="1" indent="-203200" algn="l" rtl="0">
              <a:lnSpc>
                <a:spcPct val="115000"/>
              </a:lnSpc>
              <a:spcBef>
                <a:spcPts val="0"/>
              </a:spcBef>
              <a:spcAft>
                <a:spcPts val="0"/>
              </a:spcAft>
              <a:buSzPts val="2000"/>
              <a:buChar char="–"/>
            </a:pPr>
            <a:r>
              <a:rPr lang="zh-TW" sz="2000" u="sng" dirty="0"/>
              <a:t>Model Quantization</a:t>
            </a:r>
            <a:r>
              <a:rPr lang="zh-TW" sz="2000" dirty="0"/>
              <a:t> ： 原本我們使用的 Post Quatization 的方式來 convert 模型讓我們在測試的時候會有不穩定的狀況。所以我們決定使用 </a:t>
            </a:r>
            <a:r>
              <a:rPr lang="zh-TW" sz="2000" dirty="0">
                <a:solidFill>
                  <a:schemeClr val="accent4"/>
                </a:solidFill>
              </a:rPr>
              <a:t>Quantization Aware Training</a:t>
            </a:r>
            <a:r>
              <a:rPr lang="zh-TW" sz="2000" dirty="0"/>
              <a:t> 的方式來提升模型的準確度跟提升模型的穩定度。</a:t>
            </a:r>
            <a:endParaRPr sz="2000" b="1" dirty="0">
              <a:solidFill>
                <a:srgbClr val="BFBFB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4"/>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251" name="Google Shape;251;p14"/>
          <p:cNvSpPr txBox="1">
            <a:spLocks noGrp="1"/>
          </p:cNvSpPr>
          <p:nvPr>
            <p:ph type="body" idx="1"/>
          </p:nvPr>
        </p:nvSpPr>
        <p:spPr>
          <a:xfrm>
            <a:off x="342657" y="1807368"/>
            <a:ext cx="8458683" cy="2993232"/>
          </a:xfrm>
          <a:prstGeom prst="rect">
            <a:avLst/>
          </a:prstGeom>
          <a:noFill/>
          <a:ln>
            <a:noFill/>
          </a:ln>
        </p:spPr>
        <p:txBody>
          <a:bodyPr spcFirstLastPara="1" wrap="square" lIns="68575" tIns="34275" rIns="68575" bIns="34275" anchor="t" anchorCtr="0">
            <a:normAutofit/>
          </a:bodyPr>
          <a:lstStyle/>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作品概述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難點與創新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chemeClr val="dk1"/>
                </a:solidFill>
              </a:rPr>
              <a:t>設計與實現</a:t>
            </a:r>
            <a:endParaRPr b="1">
              <a:solidFill>
                <a:schemeClr val="dk1"/>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作品進度</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測試結果</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總結展望</a:t>
            </a:r>
            <a:endParaRPr/>
          </a:p>
          <a:p>
            <a:pPr marL="0" lvl="0" indent="0" algn="l" rtl="0">
              <a:lnSpc>
                <a:spcPct val="100000"/>
              </a:lnSpc>
              <a:spcBef>
                <a:spcPts val="500"/>
              </a:spcBef>
              <a:spcAft>
                <a:spcPts val="0"/>
              </a:spcAft>
              <a:buSzPts val="2100"/>
              <a:buNone/>
            </a:pPr>
            <a:endParaRPr b="1">
              <a:solidFill>
                <a:srgbClr val="BFBFB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5"/>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設計與實現 - 硬體架構</a:t>
            </a:r>
            <a:endParaRPr sz="3000" b="1">
              <a:solidFill>
                <a:schemeClr val="accent1"/>
              </a:solidFill>
            </a:endParaRPr>
          </a:p>
        </p:txBody>
      </p:sp>
      <p:pic>
        <p:nvPicPr>
          <p:cNvPr id="257" name="Google Shape;257;p15"/>
          <p:cNvPicPr preferRelativeResize="0"/>
          <p:nvPr/>
        </p:nvPicPr>
        <p:blipFill rotWithShape="1">
          <a:blip r:embed="rId3">
            <a:alphaModFix/>
          </a:blip>
          <a:srcRect/>
          <a:stretch/>
        </p:blipFill>
        <p:spPr>
          <a:xfrm rot="-5400000">
            <a:off x="1001518" y="3419822"/>
            <a:ext cx="1094682" cy="720169"/>
          </a:xfrm>
          <a:prstGeom prst="rect">
            <a:avLst/>
          </a:prstGeom>
          <a:noFill/>
          <a:ln>
            <a:noFill/>
          </a:ln>
        </p:spPr>
      </p:pic>
      <p:grpSp>
        <p:nvGrpSpPr>
          <p:cNvPr id="258" name="Google Shape;258;p15"/>
          <p:cNvGrpSpPr/>
          <p:nvPr/>
        </p:nvGrpSpPr>
        <p:grpSpPr>
          <a:xfrm>
            <a:off x="6087662" y="1263035"/>
            <a:ext cx="2169300" cy="3073478"/>
            <a:chOff x="5810375" y="1470525"/>
            <a:chExt cx="2169300" cy="2229000"/>
          </a:xfrm>
        </p:grpSpPr>
        <p:sp>
          <p:nvSpPr>
            <p:cNvPr id="259" name="Google Shape;259;p15"/>
            <p:cNvSpPr/>
            <p:nvPr/>
          </p:nvSpPr>
          <p:spPr>
            <a:xfrm>
              <a:off x="5862125" y="1470525"/>
              <a:ext cx="2056200" cy="2229000"/>
            </a:xfrm>
            <a:prstGeom prst="rect">
              <a:avLst/>
            </a:prstGeom>
            <a:solidFill>
              <a:srgbClr val="D9D2E9"/>
            </a:solidFill>
            <a:ln w="2857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0" name="Google Shape;260;p15"/>
            <p:cNvCxnSpPr/>
            <p:nvPr/>
          </p:nvCxnSpPr>
          <p:spPr>
            <a:xfrm>
              <a:off x="5862138" y="1883050"/>
              <a:ext cx="2056200" cy="0"/>
            </a:xfrm>
            <a:prstGeom prst="straightConnector1">
              <a:avLst/>
            </a:prstGeom>
            <a:noFill/>
            <a:ln w="28575" cap="flat" cmpd="sng">
              <a:solidFill>
                <a:srgbClr val="8E7CC3"/>
              </a:solidFill>
              <a:prstDash val="solid"/>
              <a:round/>
              <a:headEnd type="none" w="sm" len="sm"/>
              <a:tailEnd type="none" w="sm" len="sm"/>
            </a:ln>
          </p:spPr>
        </p:cxnSp>
        <p:sp>
          <p:nvSpPr>
            <p:cNvPr id="261" name="Google Shape;261;p15"/>
            <p:cNvSpPr txBox="1"/>
            <p:nvPr/>
          </p:nvSpPr>
          <p:spPr>
            <a:xfrm>
              <a:off x="5810375" y="1524582"/>
              <a:ext cx="2169300" cy="308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SMART Seat Cushion</a:t>
              </a:r>
              <a:endParaRPr sz="600" b="0" i="0" u="none" strike="noStrike" cap="none">
                <a:solidFill>
                  <a:srgbClr val="000000"/>
                </a:solidFill>
                <a:latin typeface="Arial"/>
                <a:ea typeface="Arial"/>
                <a:cs typeface="Arial"/>
                <a:sym typeface="Arial"/>
              </a:endParaRPr>
            </a:p>
          </p:txBody>
        </p:sp>
        <p:cxnSp>
          <p:nvCxnSpPr>
            <p:cNvPr id="262" name="Google Shape;262;p15"/>
            <p:cNvCxnSpPr/>
            <p:nvPr/>
          </p:nvCxnSpPr>
          <p:spPr>
            <a:xfrm>
              <a:off x="5862113" y="2800650"/>
              <a:ext cx="2056200" cy="0"/>
            </a:xfrm>
            <a:prstGeom prst="straightConnector1">
              <a:avLst/>
            </a:prstGeom>
            <a:noFill/>
            <a:ln w="28575" cap="flat" cmpd="sng">
              <a:solidFill>
                <a:srgbClr val="8E7CC3"/>
              </a:solidFill>
              <a:prstDash val="solid"/>
              <a:round/>
              <a:headEnd type="none" w="sm" len="sm"/>
              <a:tailEnd type="none" w="sm" len="sm"/>
            </a:ln>
          </p:spPr>
        </p:cxnSp>
        <p:sp>
          <p:nvSpPr>
            <p:cNvPr id="263" name="Google Shape;263;p15"/>
            <p:cNvSpPr txBox="1"/>
            <p:nvPr/>
          </p:nvSpPr>
          <p:spPr>
            <a:xfrm>
              <a:off x="5906125" y="2223570"/>
              <a:ext cx="1977000" cy="308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Vibration Motor Array</a:t>
              </a:r>
              <a:endParaRPr sz="600" b="0" i="0" u="none" strike="noStrike" cap="none">
                <a:solidFill>
                  <a:schemeClr val="dk1"/>
                </a:solidFill>
                <a:latin typeface="Arial"/>
                <a:ea typeface="Arial"/>
                <a:cs typeface="Arial"/>
                <a:sym typeface="Arial"/>
              </a:endParaRPr>
            </a:p>
          </p:txBody>
        </p:sp>
        <p:sp>
          <p:nvSpPr>
            <p:cNvPr id="264" name="Google Shape;264;p15"/>
            <p:cNvSpPr txBox="1"/>
            <p:nvPr/>
          </p:nvSpPr>
          <p:spPr>
            <a:xfrm>
              <a:off x="5862150" y="3050749"/>
              <a:ext cx="2056200" cy="474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Film Pressure </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Sensor Array</a:t>
              </a:r>
              <a:endParaRPr sz="600" b="0" i="0" u="none" strike="noStrike" cap="none">
                <a:solidFill>
                  <a:schemeClr val="dk1"/>
                </a:solidFill>
                <a:latin typeface="Arial"/>
                <a:ea typeface="Arial"/>
                <a:cs typeface="Arial"/>
                <a:sym typeface="Arial"/>
              </a:endParaRPr>
            </a:p>
          </p:txBody>
        </p:sp>
      </p:grpSp>
      <p:grpSp>
        <p:nvGrpSpPr>
          <p:cNvPr id="265" name="Google Shape;265;p15"/>
          <p:cNvGrpSpPr/>
          <p:nvPr/>
        </p:nvGrpSpPr>
        <p:grpSpPr>
          <a:xfrm>
            <a:off x="2407287" y="1220073"/>
            <a:ext cx="1883700" cy="1277975"/>
            <a:chOff x="2827275" y="1430225"/>
            <a:chExt cx="1883700" cy="1277975"/>
          </a:xfrm>
        </p:grpSpPr>
        <p:sp>
          <p:nvSpPr>
            <p:cNvPr id="266" name="Google Shape;266;p15"/>
            <p:cNvSpPr/>
            <p:nvPr/>
          </p:nvSpPr>
          <p:spPr>
            <a:xfrm>
              <a:off x="2860550" y="1463500"/>
              <a:ext cx="1711500" cy="1244700"/>
            </a:xfrm>
            <a:prstGeom prst="rect">
              <a:avLst/>
            </a:prstGeom>
            <a:solidFill>
              <a:srgbClr val="A4C2F4"/>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5"/>
            <p:cNvSpPr txBox="1"/>
            <p:nvPr/>
          </p:nvSpPr>
          <p:spPr>
            <a:xfrm>
              <a:off x="2827275" y="1430225"/>
              <a:ext cx="18837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ARC EM9D AIoT DK</a:t>
              </a:r>
              <a:endParaRPr sz="500" b="1" i="0" u="none" strike="noStrike" cap="none">
                <a:solidFill>
                  <a:schemeClr val="dk1"/>
                </a:solidFill>
                <a:latin typeface="Arial"/>
                <a:ea typeface="Arial"/>
                <a:cs typeface="Arial"/>
                <a:sym typeface="Arial"/>
              </a:endParaRPr>
            </a:p>
          </p:txBody>
        </p:sp>
        <p:sp>
          <p:nvSpPr>
            <p:cNvPr id="268" name="Google Shape;268;p15"/>
            <p:cNvSpPr txBox="1"/>
            <p:nvPr/>
          </p:nvSpPr>
          <p:spPr>
            <a:xfrm>
              <a:off x="2860550" y="1709375"/>
              <a:ext cx="17115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Model Prediction</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Maching Learning</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Camera</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Bluetooh</a:t>
              </a:r>
              <a:endParaRPr sz="1300" b="0" i="0" u="none" strike="noStrike" cap="none">
                <a:solidFill>
                  <a:schemeClr val="dk1"/>
                </a:solidFill>
                <a:latin typeface="Arial"/>
                <a:ea typeface="Arial"/>
                <a:cs typeface="Arial"/>
                <a:sym typeface="Arial"/>
              </a:endParaRPr>
            </a:p>
          </p:txBody>
        </p:sp>
      </p:grpSp>
      <p:grpSp>
        <p:nvGrpSpPr>
          <p:cNvPr id="269" name="Google Shape;269;p15"/>
          <p:cNvGrpSpPr/>
          <p:nvPr/>
        </p:nvGrpSpPr>
        <p:grpSpPr>
          <a:xfrm>
            <a:off x="2396562" y="3223306"/>
            <a:ext cx="1801175" cy="1094669"/>
            <a:chOff x="2859900" y="2768050"/>
            <a:chExt cx="1801175" cy="931475"/>
          </a:xfrm>
        </p:grpSpPr>
        <p:sp>
          <p:nvSpPr>
            <p:cNvPr id="270" name="Google Shape;270;p15"/>
            <p:cNvSpPr/>
            <p:nvPr/>
          </p:nvSpPr>
          <p:spPr>
            <a:xfrm>
              <a:off x="2900900" y="2801325"/>
              <a:ext cx="1711500" cy="898200"/>
            </a:xfrm>
            <a:prstGeom prst="rect">
              <a:avLst/>
            </a:prstGeom>
            <a:solidFill>
              <a:srgbClr val="A4C2F4"/>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5"/>
            <p:cNvSpPr txBox="1"/>
            <p:nvPr/>
          </p:nvSpPr>
          <p:spPr>
            <a:xfrm>
              <a:off x="2859900" y="2768050"/>
              <a:ext cx="1711500" cy="327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Raspberry Pi 3B+</a:t>
              </a:r>
              <a:endParaRPr sz="500" b="1" i="0" u="none" strike="noStrike" cap="none">
                <a:solidFill>
                  <a:schemeClr val="dk1"/>
                </a:solidFill>
                <a:latin typeface="Arial"/>
                <a:ea typeface="Arial"/>
                <a:cs typeface="Arial"/>
                <a:sym typeface="Arial"/>
              </a:endParaRPr>
            </a:p>
          </p:txBody>
        </p:sp>
        <p:sp>
          <p:nvSpPr>
            <p:cNvPr id="272" name="Google Shape;272;p15"/>
            <p:cNvSpPr txBox="1"/>
            <p:nvPr/>
          </p:nvSpPr>
          <p:spPr>
            <a:xfrm>
              <a:off x="2893175" y="3047208"/>
              <a:ext cx="1767900" cy="49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Data Preprocessing</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Data Collection</a:t>
              </a:r>
              <a:endParaRPr sz="1300" b="0" i="0" u="none" strike="noStrike" cap="none">
                <a:solidFill>
                  <a:schemeClr val="dk1"/>
                </a:solidFill>
                <a:latin typeface="Arial"/>
                <a:ea typeface="Arial"/>
                <a:cs typeface="Arial"/>
                <a:sym typeface="Arial"/>
              </a:endParaRPr>
            </a:p>
          </p:txBody>
        </p:sp>
      </p:grpSp>
      <p:cxnSp>
        <p:nvCxnSpPr>
          <p:cNvPr id="273" name="Google Shape;273;p15"/>
          <p:cNvCxnSpPr/>
          <p:nvPr/>
        </p:nvCxnSpPr>
        <p:spPr>
          <a:xfrm>
            <a:off x="3239657" y="2577941"/>
            <a:ext cx="0" cy="565500"/>
          </a:xfrm>
          <a:prstGeom prst="straightConnector1">
            <a:avLst/>
          </a:prstGeom>
          <a:noFill/>
          <a:ln w="28575" cap="flat" cmpd="sng">
            <a:solidFill>
              <a:schemeClr val="dk2"/>
            </a:solidFill>
            <a:prstDash val="solid"/>
            <a:round/>
            <a:headEnd type="stealth" w="med" len="med"/>
            <a:tailEnd type="stealth" w="med" len="med"/>
          </a:ln>
        </p:spPr>
      </p:cxnSp>
      <p:sp>
        <p:nvSpPr>
          <p:cNvPr id="274" name="Google Shape;274;p15"/>
          <p:cNvSpPr txBox="1"/>
          <p:nvPr/>
        </p:nvSpPr>
        <p:spPr>
          <a:xfrm>
            <a:off x="3188960" y="2704345"/>
            <a:ext cx="871877"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UART</a:t>
            </a:r>
            <a:endParaRPr sz="1400" b="1" i="0" u="none" strike="noStrike" cap="none">
              <a:solidFill>
                <a:srgbClr val="000000"/>
              </a:solidFill>
              <a:latin typeface="Arial"/>
              <a:ea typeface="Arial"/>
              <a:cs typeface="Arial"/>
              <a:sym typeface="Arial"/>
            </a:endParaRPr>
          </a:p>
        </p:txBody>
      </p:sp>
      <p:cxnSp>
        <p:nvCxnSpPr>
          <p:cNvPr id="275" name="Google Shape;275;p15"/>
          <p:cNvCxnSpPr/>
          <p:nvPr/>
        </p:nvCxnSpPr>
        <p:spPr>
          <a:xfrm flipH="1">
            <a:off x="4403461" y="2324504"/>
            <a:ext cx="1478552" cy="1226859"/>
          </a:xfrm>
          <a:prstGeom prst="straightConnector1">
            <a:avLst/>
          </a:prstGeom>
          <a:noFill/>
          <a:ln w="28575" cap="flat" cmpd="sng">
            <a:solidFill>
              <a:schemeClr val="dk2"/>
            </a:solidFill>
            <a:prstDash val="solid"/>
            <a:round/>
            <a:headEnd type="stealth" w="med" len="med"/>
            <a:tailEnd type="none" w="sm" len="sm"/>
          </a:ln>
        </p:spPr>
      </p:cxnSp>
      <p:sp>
        <p:nvSpPr>
          <p:cNvPr id="276" name="Google Shape;276;p15"/>
          <p:cNvSpPr txBox="1"/>
          <p:nvPr/>
        </p:nvSpPr>
        <p:spPr>
          <a:xfrm>
            <a:off x="4060862" y="2341928"/>
            <a:ext cx="1711500" cy="3846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Control Signal</a:t>
            </a:r>
            <a:endParaRPr sz="1400" b="1" i="0" u="none" strike="noStrike" cap="none">
              <a:solidFill>
                <a:srgbClr val="000000"/>
              </a:solidFill>
              <a:latin typeface="Arial"/>
              <a:ea typeface="Arial"/>
              <a:cs typeface="Arial"/>
              <a:sym typeface="Arial"/>
            </a:endParaRPr>
          </a:p>
        </p:txBody>
      </p:sp>
      <p:cxnSp>
        <p:nvCxnSpPr>
          <p:cNvPr id="277" name="Google Shape;277;p15"/>
          <p:cNvCxnSpPr/>
          <p:nvPr/>
        </p:nvCxnSpPr>
        <p:spPr>
          <a:xfrm flipH="1">
            <a:off x="4290987" y="3814861"/>
            <a:ext cx="1688227" cy="5281"/>
          </a:xfrm>
          <a:prstGeom prst="straightConnector1">
            <a:avLst/>
          </a:prstGeom>
          <a:noFill/>
          <a:ln w="28575" cap="flat" cmpd="sng">
            <a:solidFill>
              <a:schemeClr val="dk2"/>
            </a:solidFill>
            <a:prstDash val="solid"/>
            <a:round/>
            <a:headEnd type="none" w="sm" len="sm"/>
            <a:tailEnd type="stealth" w="med" len="med"/>
          </a:ln>
        </p:spPr>
      </p:cxnSp>
      <p:sp>
        <p:nvSpPr>
          <p:cNvPr id="278" name="Google Shape;278;p15"/>
          <p:cNvSpPr txBox="1"/>
          <p:nvPr/>
        </p:nvSpPr>
        <p:spPr>
          <a:xfrm>
            <a:off x="4500662" y="3435242"/>
            <a:ext cx="12717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Sensor Data</a:t>
            </a:r>
            <a:endParaRPr sz="1400" b="1" i="0" u="none" strike="noStrike" cap="none">
              <a:solidFill>
                <a:srgbClr val="000000"/>
              </a:solidFill>
              <a:latin typeface="Arial"/>
              <a:ea typeface="Arial"/>
              <a:cs typeface="Arial"/>
              <a:sym typeface="Arial"/>
            </a:endParaRPr>
          </a:p>
        </p:txBody>
      </p:sp>
      <p:sp>
        <p:nvSpPr>
          <p:cNvPr id="279" name="Google Shape;279;p15"/>
          <p:cNvSpPr txBox="1"/>
          <p:nvPr/>
        </p:nvSpPr>
        <p:spPr>
          <a:xfrm>
            <a:off x="2342111" y="2598253"/>
            <a:ext cx="937442" cy="60013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Posture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result</a:t>
            </a:r>
            <a:endParaRPr sz="1400" b="1" i="0" u="none" strike="noStrike" cap="none">
              <a:solidFill>
                <a:srgbClr val="000000"/>
              </a:solidFill>
              <a:latin typeface="Arial"/>
              <a:ea typeface="Arial"/>
              <a:cs typeface="Arial"/>
              <a:sym typeface="Arial"/>
            </a:endParaRPr>
          </a:p>
        </p:txBody>
      </p:sp>
      <p:sp>
        <p:nvSpPr>
          <p:cNvPr id="280" name="Google Shape;280;p15"/>
          <p:cNvSpPr txBox="1"/>
          <p:nvPr/>
        </p:nvSpPr>
        <p:spPr>
          <a:xfrm>
            <a:off x="4573699" y="4002031"/>
            <a:ext cx="1271700" cy="3846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SPI</a:t>
            </a:r>
            <a:endParaRPr sz="1400" b="1" i="0" u="none" strike="noStrike" cap="none">
              <a:solidFill>
                <a:srgbClr val="000000"/>
              </a:solidFill>
              <a:latin typeface="Arial"/>
              <a:ea typeface="Arial"/>
              <a:cs typeface="Arial"/>
              <a:sym typeface="Arial"/>
            </a:endParaRPr>
          </a:p>
        </p:txBody>
      </p:sp>
      <p:sp>
        <p:nvSpPr>
          <p:cNvPr id="281" name="Google Shape;281;p15"/>
          <p:cNvSpPr txBox="1"/>
          <p:nvPr/>
        </p:nvSpPr>
        <p:spPr>
          <a:xfrm>
            <a:off x="4719148" y="2846983"/>
            <a:ext cx="1271700" cy="3846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I2C</a:t>
            </a:r>
            <a:endParaRPr sz="1400" b="1" i="0" u="none" strike="noStrike" cap="none">
              <a:solidFill>
                <a:srgbClr val="000000"/>
              </a:solidFill>
              <a:latin typeface="Arial"/>
              <a:ea typeface="Arial"/>
              <a:cs typeface="Arial"/>
              <a:sym typeface="Arial"/>
            </a:endParaRPr>
          </a:p>
        </p:txBody>
      </p:sp>
      <p:pic>
        <p:nvPicPr>
          <p:cNvPr id="282" name="Google Shape;282;p15" descr="A picture containing electronics, circuit&#10;&#10;Description automatically generated"/>
          <p:cNvPicPr preferRelativeResize="0"/>
          <p:nvPr/>
        </p:nvPicPr>
        <p:blipFill rotWithShape="1">
          <a:blip r:embed="rId4">
            <a:alphaModFix/>
          </a:blip>
          <a:srcRect/>
          <a:stretch/>
        </p:blipFill>
        <p:spPr>
          <a:xfrm>
            <a:off x="612826" y="1288035"/>
            <a:ext cx="1720769" cy="12899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17"/>
          <p:cNvPicPr preferRelativeResize="0"/>
          <p:nvPr/>
        </p:nvPicPr>
        <p:blipFill rotWithShape="1">
          <a:blip r:embed="rId3">
            <a:alphaModFix amt="77000"/>
          </a:blip>
          <a:srcRect l="3227" t="4885" r="3719" b="2056"/>
          <a:stretch/>
        </p:blipFill>
        <p:spPr>
          <a:xfrm>
            <a:off x="0" y="0"/>
            <a:ext cx="9144000" cy="5143500"/>
          </a:xfrm>
          <a:prstGeom prst="rect">
            <a:avLst/>
          </a:prstGeom>
          <a:noFill/>
          <a:ln>
            <a:noFill/>
          </a:ln>
        </p:spPr>
      </p:pic>
      <p:sp>
        <p:nvSpPr>
          <p:cNvPr id="313" name="Google Shape;313;p17"/>
          <p:cNvSpPr txBox="1">
            <a:spLocks noGrp="1"/>
          </p:cNvSpPr>
          <p:nvPr>
            <p:ph type="title"/>
          </p:nvPr>
        </p:nvSpPr>
        <p:spPr>
          <a:xfrm>
            <a:off x="342900" y="0"/>
            <a:ext cx="4375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設計與實現 - 成品設計</a:t>
            </a:r>
            <a:endParaRPr sz="3000" b="1">
              <a:solidFill>
                <a:schemeClr val="accent1"/>
              </a:solidFill>
            </a:endParaRPr>
          </a:p>
        </p:txBody>
      </p:sp>
      <p:cxnSp>
        <p:nvCxnSpPr>
          <p:cNvPr id="314" name="Google Shape;314;p17"/>
          <p:cNvCxnSpPr/>
          <p:nvPr/>
        </p:nvCxnSpPr>
        <p:spPr>
          <a:xfrm rot="5400000">
            <a:off x="1944586" y="3270786"/>
            <a:ext cx="1338600" cy="1142400"/>
          </a:xfrm>
          <a:prstGeom prst="curvedConnector3">
            <a:avLst>
              <a:gd name="adj1" fmla="val 89568"/>
            </a:avLst>
          </a:prstGeom>
          <a:noFill/>
          <a:ln w="38100" cap="flat" cmpd="sng">
            <a:solidFill>
              <a:schemeClr val="dk2"/>
            </a:solidFill>
            <a:prstDash val="solid"/>
            <a:round/>
            <a:headEnd type="stealth" w="med" len="med"/>
            <a:tailEnd type="none" w="sm" len="sm"/>
          </a:ln>
        </p:spPr>
      </p:cxnSp>
      <p:cxnSp>
        <p:nvCxnSpPr>
          <p:cNvPr id="315" name="Google Shape;315;p17"/>
          <p:cNvCxnSpPr/>
          <p:nvPr/>
        </p:nvCxnSpPr>
        <p:spPr>
          <a:xfrm rot="5400000">
            <a:off x="4066325" y="3628950"/>
            <a:ext cx="707100" cy="369300"/>
          </a:xfrm>
          <a:prstGeom prst="curvedConnector3">
            <a:avLst>
              <a:gd name="adj1" fmla="val 65871"/>
            </a:avLst>
          </a:prstGeom>
          <a:noFill/>
          <a:ln w="38100" cap="flat" cmpd="sng">
            <a:solidFill>
              <a:schemeClr val="dk2"/>
            </a:solidFill>
            <a:prstDash val="solid"/>
            <a:round/>
            <a:headEnd type="stealth" w="med" len="med"/>
            <a:tailEnd type="none" w="sm" len="sm"/>
          </a:ln>
        </p:spPr>
      </p:cxnSp>
      <p:grpSp>
        <p:nvGrpSpPr>
          <p:cNvPr id="316" name="Google Shape;316;p17"/>
          <p:cNvGrpSpPr/>
          <p:nvPr/>
        </p:nvGrpSpPr>
        <p:grpSpPr>
          <a:xfrm>
            <a:off x="6966195" y="38568"/>
            <a:ext cx="2220495" cy="2176994"/>
            <a:chOff x="5805575" y="1463500"/>
            <a:chExt cx="2169300" cy="2236025"/>
          </a:xfrm>
        </p:grpSpPr>
        <p:sp>
          <p:nvSpPr>
            <p:cNvPr id="317" name="Google Shape;317;p17"/>
            <p:cNvSpPr/>
            <p:nvPr/>
          </p:nvSpPr>
          <p:spPr>
            <a:xfrm>
              <a:off x="5862125" y="1470525"/>
              <a:ext cx="2056200" cy="2229000"/>
            </a:xfrm>
            <a:prstGeom prst="rect">
              <a:avLst/>
            </a:prstGeom>
            <a:solidFill>
              <a:srgbClr val="D9D2E9"/>
            </a:solidFill>
            <a:ln w="2857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8" name="Google Shape;318;p17"/>
            <p:cNvCxnSpPr/>
            <p:nvPr/>
          </p:nvCxnSpPr>
          <p:spPr>
            <a:xfrm>
              <a:off x="5862138" y="1883050"/>
              <a:ext cx="2056200" cy="0"/>
            </a:xfrm>
            <a:prstGeom prst="straightConnector1">
              <a:avLst/>
            </a:prstGeom>
            <a:noFill/>
            <a:ln w="28575" cap="flat" cmpd="sng">
              <a:solidFill>
                <a:srgbClr val="8E7CC3"/>
              </a:solidFill>
              <a:prstDash val="solid"/>
              <a:round/>
              <a:headEnd type="none" w="sm" len="sm"/>
              <a:tailEnd type="none" w="sm" len="sm"/>
            </a:ln>
          </p:spPr>
        </p:cxnSp>
        <p:sp>
          <p:nvSpPr>
            <p:cNvPr id="319" name="Google Shape;319;p17"/>
            <p:cNvSpPr txBox="1"/>
            <p:nvPr/>
          </p:nvSpPr>
          <p:spPr>
            <a:xfrm>
              <a:off x="5805575" y="1463500"/>
              <a:ext cx="2169300" cy="363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zh-TW" sz="1100" b="0" i="0" u="none" strike="noStrike" cap="none">
                  <a:solidFill>
                    <a:schemeClr val="dk1"/>
                  </a:solidFill>
                  <a:latin typeface="Arial"/>
                  <a:ea typeface="Arial"/>
                  <a:cs typeface="Arial"/>
                  <a:sym typeface="Arial"/>
                </a:rPr>
                <a:t>SMART Seat Cushion</a:t>
              </a:r>
              <a:endParaRPr sz="300" b="0" i="0" u="none" strike="noStrike" cap="none">
                <a:solidFill>
                  <a:srgbClr val="000000"/>
                </a:solidFill>
                <a:latin typeface="Arial"/>
                <a:ea typeface="Arial"/>
                <a:cs typeface="Arial"/>
                <a:sym typeface="Arial"/>
              </a:endParaRPr>
            </a:p>
          </p:txBody>
        </p:sp>
        <p:cxnSp>
          <p:nvCxnSpPr>
            <p:cNvPr id="320" name="Google Shape;320;p17"/>
            <p:cNvCxnSpPr/>
            <p:nvPr/>
          </p:nvCxnSpPr>
          <p:spPr>
            <a:xfrm>
              <a:off x="5862113" y="2800650"/>
              <a:ext cx="2056200" cy="0"/>
            </a:xfrm>
            <a:prstGeom prst="straightConnector1">
              <a:avLst/>
            </a:prstGeom>
            <a:noFill/>
            <a:ln w="28575" cap="flat" cmpd="sng">
              <a:solidFill>
                <a:srgbClr val="8E7CC3"/>
              </a:solidFill>
              <a:prstDash val="solid"/>
              <a:round/>
              <a:headEnd type="none" w="sm" len="sm"/>
              <a:tailEnd type="none" w="sm" len="sm"/>
            </a:ln>
          </p:spPr>
        </p:cxnSp>
        <p:sp>
          <p:nvSpPr>
            <p:cNvPr id="321" name="Google Shape;321;p17"/>
            <p:cNvSpPr txBox="1"/>
            <p:nvPr/>
          </p:nvSpPr>
          <p:spPr>
            <a:xfrm>
              <a:off x="5941352" y="3055254"/>
              <a:ext cx="1977000" cy="363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zh-TW" sz="1100" b="0" i="0" u="none" strike="noStrike" cap="none">
                  <a:solidFill>
                    <a:schemeClr val="dk1"/>
                  </a:solidFill>
                  <a:latin typeface="Arial"/>
                  <a:ea typeface="Arial"/>
                  <a:cs typeface="Arial"/>
                  <a:sym typeface="Arial"/>
                </a:rPr>
                <a:t>Vibration Motor Array</a:t>
              </a:r>
              <a:endParaRPr sz="300" b="0" i="0" u="none" strike="noStrike" cap="none">
                <a:solidFill>
                  <a:schemeClr val="dk1"/>
                </a:solidFill>
                <a:latin typeface="Arial"/>
                <a:ea typeface="Arial"/>
                <a:cs typeface="Arial"/>
                <a:sym typeface="Arial"/>
              </a:endParaRPr>
            </a:p>
          </p:txBody>
        </p:sp>
        <p:sp>
          <p:nvSpPr>
            <p:cNvPr id="322" name="Google Shape;322;p17"/>
            <p:cNvSpPr txBox="1"/>
            <p:nvPr/>
          </p:nvSpPr>
          <p:spPr>
            <a:xfrm>
              <a:off x="5862150" y="2109501"/>
              <a:ext cx="2056200" cy="363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zh-TW" sz="1100" b="0" i="0" u="none" strike="noStrike" cap="none">
                  <a:solidFill>
                    <a:schemeClr val="dk1"/>
                  </a:solidFill>
                  <a:latin typeface="Arial"/>
                  <a:ea typeface="Arial"/>
                  <a:cs typeface="Arial"/>
                  <a:sym typeface="Arial"/>
                </a:rPr>
                <a:t>Film Pressure Sensor Pattern</a:t>
              </a:r>
              <a:endParaRPr sz="300" b="0" i="0" u="none" strike="noStrike" cap="none">
                <a:solidFill>
                  <a:schemeClr val="dk1"/>
                </a:solidFill>
                <a:latin typeface="Arial"/>
                <a:ea typeface="Arial"/>
                <a:cs typeface="Arial"/>
                <a:sym typeface="Arial"/>
              </a:endParaRPr>
            </a:p>
          </p:txBody>
        </p:sp>
      </p:grpSp>
      <p:grpSp>
        <p:nvGrpSpPr>
          <p:cNvPr id="323" name="Google Shape;323;p17"/>
          <p:cNvGrpSpPr/>
          <p:nvPr/>
        </p:nvGrpSpPr>
        <p:grpSpPr>
          <a:xfrm>
            <a:off x="56227" y="3486499"/>
            <a:ext cx="2415300" cy="1570037"/>
            <a:chOff x="306614" y="2939524"/>
            <a:chExt cx="2415300" cy="1570037"/>
          </a:xfrm>
        </p:grpSpPr>
        <p:sp>
          <p:nvSpPr>
            <p:cNvPr id="324" name="Google Shape;324;p17"/>
            <p:cNvSpPr/>
            <p:nvPr/>
          </p:nvSpPr>
          <p:spPr>
            <a:xfrm>
              <a:off x="342892" y="3005938"/>
              <a:ext cx="1996500" cy="1503600"/>
            </a:xfrm>
            <a:prstGeom prst="rect">
              <a:avLst/>
            </a:prstGeom>
            <a:solidFill>
              <a:srgbClr val="A4C2F4"/>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7"/>
            <p:cNvSpPr txBox="1"/>
            <p:nvPr/>
          </p:nvSpPr>
          <p:spPr>
            <a:xfrm>
              <a:off x="342911" y="3247461"/>
              <a:ext cx="21945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 Connect to GPIOs</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 Swith Signal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 Power</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 Control Signal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 Sensor Data</a:t>
              </a:r>
              <a:endParaRPr sz="1400" b="0" i="0" u="none" strike="noStrike" cap="none">
                <a:solidFill>
                  <a:schemeClr val="dk1"/>
                </a:solidFill>
                <a:latin typeface="Arial"/>
                <a:ea typeface="Arial"/>
                <a:cs typeface="Arial"/>
                <a:sym typeface="Arial"/>
              </a:endParaRPr>
            </a:p>
          </p:txBody>
        </p:sp>
        <p:sp>
          <p:nvSpPr>
            <p:cNvPr id="326" name="Google Shape;326;p17"/>
            <p:cNvSpPr txBox="1"/>
            <p:nvPr/>
          </p:nvSpPr>
          <p:spPr>
            <a:xfrm>
              <a:off x="306614" y="2939524"/>
              <a:ext cx="241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D-SUB Connector</a:t>
              </a:r>
              <a:endParaRPr sz="600" b="1" i="0" u="none" strike="noStrike" cap="none">
                <a:solidFill>
                  <a:schemeClr val="dk1"/>
                </a:solidFill>
                <a:latin typeface="Arial"/>
                <a:ea typeface="Arial"/>
                <a:cs typeface="Arial"/>
                <a:sym typeface="Arial"/>
              </a:endParaRPr>
            </a:p>
          </p:txBody>
        </p:sp>
      </p:grpSp>
      <p:grpSp>
        <p:nvGrpSpPr>
          <p:cNvPr id="327" name="Google Shape;327;p17"/>
          <p:cNvGrpSpPr/>
          <p:nvPr/>
        </p:nvGrpSpPr>
        <p:grpSpPr>
          <a:xfrm>
            <a:off x="3108874" y="4091383"/>
            <a:ext cx="2622291" cy="957407"/>
            <a:chOff x="3185074" y="4167583"/>
            <a:chExt cx="2622291" cy="957407"/>
          </a:xfrm>
        </p:grpSpPr>
        <p:sp>
          <p:nvSpPr>
            <p:cNvPr id="328" name="Google Shape;328;p17"/>
            <p:cNvSpPr/>
            <p:nvPr/>
          </p:nvSpPr>
          <p:spPr>
            <a:xfrm>
              <a:off x="3224450" y="4233990"/>
              <a:ext cx="2167500" cy="891000"/>
            </a:xfrm>
            <a:prstGeom prst="rect">
              <a:avLst/>
            </a:prstGeom>
            <a:solidFill>
              <a:srgbClr val="D9D2E9"/>
            </a:solidFill>
            <a:ln w="28575"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7"/>
            <p:cNvSpPr txBox="1"/>
            <p:nvPr/>
          </p:nvSpPr>
          <p:spPr>
            <a:xfrm>
              <a:off x="3224481" y="4475520"/>
              <a:ext cx="2382569"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 General Seat Cushion</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chemeClr val="dk1"/>
                  </a:solidFill>
                  <a:latin typeface="Arial"/>
                  <a:ea typeface="Arial"/>
                  <a:cs typeface="Arial"/>
                  <a:sym typeface="Arial"/>
                </a:rPr>
                <a:t>- Thick 6 cm</a:t>
              </a:r>
              <a:endParaRPr sz="1400" b="0" i="0" u="none" strike="noStrike" cap="none">
                <a:solidFill>
                  <a:schemeClr val="dk1"/>
                </a:solidFill>
                <a:latin typeface="Arial"/>
                <a:ea typeface="Arial"/>
                <a:cs typeface="Arial"/>
                <a:sym typeface="Arial"/>
              </a:endParaRPr>
            </a:p>
          </p:txBody>
        </p:sp>
        <p:sp>
          <p:nvSpPr>
            <p:cNvPr id="330" name="Google Shape;330;p17"/>
            <p:cNvSpPr txBox="1"/>
            <p:nvPr/>
          </p:nvSpPr>
          <p:spPr>
            <a:xfrm>
              <a:off x="3185074" y="4167583"/>
              <a:ext cx="2622291"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Seat Cushion</a:t>
              </a:r>
              <a:endParaRPr sz="600" b="1" i="0" u="none" strike="noStrike" cap="none">
                <a:solidFill>
                  <a:schemeClr val="dk1"/>
                </a:solidFill>
                <a:latin typeface="Arial"/>
                <a:ea typeface="Arial"/>
                <a:cs typeface="Arial"/>
                <a:sym typeface="Arial"/>
              </a:endParaRPr>
            </a:p>
          </p:txBody>
        </p:sp>
      </p:grpSp>
      <p:cxnSp>
        <p:nvCxnSpPr>
          <p:cNvPr id="331" name="Google Shape;331;p17"/>
          <p:cNvCxnSpPr>
            <a:endCxn id="317" idx="2"/>
          </p:cNvCxnSpPr>
          <p:nvPr/>
        </p:nvCxnSpPr>
        <p:spPr>
          <a:xfrm rot="-5400000">
            <a:off x="7147643" y="2231762"/>
            <a:ext cx="945000" cy="912600"/>
          </a:xfrm>
          <a:prstGeom prst="curvedConnector3">
            <a:avLst>
              <a:gd name="adj1" fmla="val 14438"/>
            </a:avLst>
          </a:prstGeom>
          <a:noFill/>
          <a:ln w="38100" cap="flat" cmpd="sng">
            <a:solidFill>
              <a:schemeClr val="dk2"/>
            </a:solidFill>
            <a:prstDash val="solid"/>
            <a:round/>
            <a:headEnd type="stealth" w="med" len="med"/>
            <a:tailEnd type="none" w="sm" len="sm"/>
          </a:ln>
        </p:spPr>
      </p:cxnSp>
      <p:cxnSp>
        <p:nvCxnSpPr>
          <p:cNvPr id="332" name="Google Shape;332;p17"/>
          <p:cNvCxnSpPr>
            <a:endCxn id="322" idx="1"/>
          </p:cNvCxnSpPr>
          <p:nvPr/>
        </p:nvCxnSpPr>
        <p:spPr>
          <a:xfrm rot="10800000" flipH="1">
            <a:off x="5602105" y="844515"/>
            <a:ext cx="1422000" cy="605700"/>
          </a:xfrm>
          <a:prstGeom prst="curvedConnector3">
            <a:avLst>
              <a:gd name="adj1" fmla="val 50000"/>
            </a:avLst>
          </a:prstGeom>
          <a:noFill/>
          <a:ln w="38100" cap="flat" cmpd="sng">
            <a:solidFill>
              <a:schemeClr val="dk2"/>
            </a:solidFill>
            <a:prstDash val="solid"/>
            <a:round/>
            <a:headEnd type="stealth" w="med" len="med"/>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8"/>
          <p:cNvSpPr txBox="1">
            <a:spLocks noGrp="1"/>
          </p:cNvSpPr>
          <p:nvPr>
            <p:ph type="title"/>
          </p:nvPr>
        </p:nvSpPr>
        <p:spPr>
          <a:xfrm>
            <a:off x="342900" y="0"/>
            <a:ext cx="8458425" cy="754425"/>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設計與實現 - 軟體架構</a:t>
            </a:r>
            <a:endParaRPr sz="3000" b="1">
              <a:solidFill>
                <a:schemeClr val="accent1"/>
              </a:solidFill>
            </a:endParaRPr>
          </a:p>
        </p:txBody>
      </p:sp>
      <p:grpSp>
        <p:nvGrpSpPr>
          <p:cNvPr id="338" name="Google Shape;338;p18"/>
          <p:cNvGrpSpPr/>
          <p:nvPr/>
        </p:nvGrpSpPr>
        <p:grpSpPr>
          <a:xfrm>
            <a:off x="1882075" y="1156725"/>
            <a:ext cx="5580525" cy="918675"/>
            <a:chOff x="2958475" y="1143825"/>
            <a:chExt cx="5580525" cy="918675"/>
          </a:xfrm>
        </p:grpSpPr>
        <p:sp>
          <p:nvSpPr>
            <p:cNvPr id="339" name="Google Shape;339;p18"/>
            <p:cNvSpPr/>
            <p:nvPr/>
          </p:nvSpPr>
          <p:spPr>
            <a:xfrm>
              <a:off x="2958475" y="1495425"/>
              <a:ext cx="5362500" cy="560700"/>
            </a:xfrm>
            <a:prstGeom prst="rect">
              <a:avLst/>
            </a:prstGeom>
            <a:solidFill>
              <a:srgbClr val="F3F3F3"/>
            </a:solidFill>
            <a:ln w="2857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8"/>
            <p:cNvSpPr/>
            <p:nvPr/>
          </p:nvSpPr>
          <p:spPr>
            <a:xfrm>
              <a:off x="2958475" y="1192425"/>
              <a:ext cx="5362500" cy="303000"/>
            </a:xfrm>
            <a:prstGeom prst="rect">
              <a:avLst/>
            </a:prstGeom>
            <a:solidFill>
              <a:srgbClr val="CFE2F3"/>
            </a:solidFill>
            <a:ln w="2857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8"/>
            <p:cNvSpPr txBox="1"/>
            <p:nvPr/>
          </p:nvSpPr>
          <p:spPr>
            <a:xfrm>
              <a:off x="4139725" y="1143825"/>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Data Collection</a:t>
              </a:r>
              <a:endParaRPr sz="600" b="1" i="0" u="none" strike="noStrike" cap="none">
                <a:solidFill>
                  <a:schemeClr val="dk1"/>
                </a:solidFill>
                <a:latin typeface="Arial"/>
                <a:ea typeface="Arial"/>
                <a:cs typeface="Arial"/>
                <a:sym typeface="Arial"/>
              </a:endParaRPr>
            </a:p>
          </p:txBody>
        </p:sp>
        <p:cxnSp>
          <p:nvCxnSpPr>
            <p:cNvPr id="342" name="Google Shape;342;p18"/>
            <p:cNvCxnSpPr/>
            <p:nvPr/>
          </p:nvCxnSpPr>
          <p:spPr>
            <a:xfrm>
              <a:off x="4266850" y="1501800"/>
              <a:ext cx="0" cy="560700"/>
            </a:xfrm>
            <a:prstGeom prst="straightConnector1">
              <a:avLst/>
            </a:prstGeom>
            <a:noFill/>
            <a:ln w="28575" cap="flat" cmpd="sng">
              <a:solidFill>
                <a:srgbClr val="7F6000"/>
              </a:solidFill>
              <a:prstDash val="solid"/>
              <a:round/>
              <a:headEnd type="none" w="sm" len="sm"/>
              <a:tailEnd type="none" w="sm" len="sm"/>
            </a:ln>
          </p:spPr>
        </p:cxnSp>
        <p:cxnSp>
          <p:nvCxnSpPr>
            <p:cNvPr id="343" name="Google Shape;343;p18"/>
            <p:cNvCxnSpPr/>
            <p:nvPr/>
          </p:nvCxnSpPr>
          <p:spPr>
            <a:xfrm>
              <a:off x="6899357" y="1495425"/>
              <a:ext cx="0" cy="560700"/>
            </a:xfrm>
            <a:prstGeom prst="straightConnector1">
              <a:avLst/>
            </a:prstGeom>
            <a:noFill/>
            <a:ln w="28575" cap="flat" cmpd="sng">
              <a:solidFill>
                <a:srgbClr val="7F6000"/>
              </a:solidFill>
              <a:prstDash val="solid"/>
              <a:round/>
              <a:headEnd type="none" w="sm" len="sm"/>
              <a:tailEnd type="none" w="sm" len="sm"/>
            </a:ln>
          </p:spPr>
        </p:cxnSp>
        <p:sp>
          <p:nvSpPr>
            <p:cNvPr id="344" name="Google Shape;344;p18"/>
            <p:cNvSpPr txBox="1"/>
            <p:nvPr/>
          </p:nvSpPr>
          <p:spPr>
            <a:xfrm>
              <a:off x="3033550" y="1582050"/>
              <a:ext cx="1233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RPi 3B+</a:t>
              </a:r>
              <a:endParaRPr sz="600" b="1" i="0" u="none" strike="noStrike" cap="none">
                <a:solidFill>
                  <a:schemeClr val="dk1"/>
                </a:solidFill>
                <a:latin typeface="Arial"/>
                <a:ea typeface="Arial"/>
                <a:cs typeface="Arial"/>
                <a:sym typeface="Arial"/>
              </a:endParaRPr>
            </a:p>
          </p:txBody>
        </p:sp>
        <p:sp>
          <p:nvSpPr>
            <p:cNvPr id="345" name="Google Shape;345;p18"/>
            <p:cNvSpPr txBox="1"/>
            <p:nvPr/>
          </p:nvSpPr>
          <p:spPr>
            <a:xfrm>
              <a:off x="4103500" y="1582050"/>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Flexi A301 Pressure Sensor</a:t>
              </a:r>
              <a:endParaRPr sz="600" b="1" i="0" u="none" strike="noStrike" cap="none">
                <a:solidFill>
                  <a:schemeClr val="dk1"/>
                </a:solidFill>
                <a:latin typeface="Arial"/>
                <a:ea typeface="Arial"/>
                <a:cs typeface="Arial"/>
                <a:sym typeface="Arial"/>
              </a:endParaRPr>
            </a:p>
          </p:txBody>
        </p:sp>
        <p:sp>
          <p:nvSpPr>
            <p:cNvPr id="346" name="Google Shape;346;p18"/>
            <p:cNvSpPr txBox="1"/>
            <p:nvPr/>
          </p:nvSpPr>
          <p:spPr>
            <a:xfrm>
              <a:off x="6658900" y="1582050"/>
              <a:ext cx="188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A/D Converter</a:t>
              </a:r>
              <a:endParaRPr sz="600" b="1" i="0" u="none" strike="noStrike" cap="none">
                <a:solidFill>
                  <a:schemeClr val="dk1"/>
                </a:solidFill>
                <a:latin typeface="Arial"/>
                <a:ea typeface="Arial"/>
                <a:cs typeface="Arial"/>
                <a:sym typeface="Arial"/>
              </a:endParaRPr>
            </a:p>
          </p:txBody>
        </p:sp>
      </p:grpSp>
      <p:grpSp>
        <p:nvGrpSpPr>
          <p:cNvPr id="347" name="Google Shape;347;p18"/>
          <p:cNvGrpSpPr/>
          <p:nvPr/>
        </p:nvGrpSpPr>
        <p:grpSpPr>
          <a:xfrm>
            <a:off x="1882075" y="2387093"/>
            <a:ext cx="5362500" cy="918675"/>
            <a:chOff x="2958475" y="1143825"/>
            <a:chExt cx="5362500" cy="918675"/>
          </a:xfrm>
        </p:grpSpPr>
        <p:sp>
          <p:nvSpPr>
            <p:cNvPr id="348" name="Google Shape;348;p18"/>
            <p:cNvSpPr/>
            <p:nvPr/>
          </p:nvSpPr>
          <p:spPr>
            <a:xfrm>
              <a:off x="2958475" y="1495425"/>
              <a:ext cx="5362500" cy="560700"/>
            </a:xfrm>
            <a:prstGeom prst="rect">
              <a:avLst/>
            </a:prstGeom>
            <a:solidFill>
              <a:srgbClr val="F3F3F3"/>
            </a:solidFill>
            <a:ln w="2857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8"/>
            <p:cNvSpPr/>
            <p:nvPr/>
          </p:nvSpPr>
          <p:spPr>
            <a:xfrm>
              <a:off x="2958475" y="1192425"/>
              <a:ext cx="5362500" cy="303000"/>
            </a:xfrm>
            <a:prstGeom prst="rect">
              <a:avLst/>
            </a:prstGeom>
            <a:solidFill>
              <a:srgbClr val="CFE2F3"/>
            </a:solidFill>
            <a:ln w="2857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8"/>
            <p:cNvSpPr txBox="1"/>
            <p:nvPr/>
          </p:nvSpPr>
          <p:spPr>
            <a:xfrm>
              <a:off x="4139725" y="1143825"/>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Data Preprocessing</a:t>
              </a:r>
              <a:endParaRPr sz="600" b="1" i="0" u="none" strike="noStrike" cap="none">
                <a:solidFill>
                  <a:schemeClr val="dk1"/>
                </a:solidFill>
                <a:latin typeface="Arial"/>
                <a:ea typeface="Arial"/>
                <a:cs typeface="Arial"/>
                <a:sym typeface="Arial"/>
              </a:endParaRPr>
            </a:p>
          </p:txBody>
        </p:sp>
        <p:cxnSp>
          <p:nvCxnSpPr>
            <p:cNvPr id="351" name="Google Shape;351;p18"/>
            <p:cNvCxnSpPr/>
            <p:nvPr/>
          </p:nvCxnSpPr>
          <p:spPr>
            <a:xfrm>
              <a:off x="5648500" y="1501800"/>
              <a:ext cx="0" cy="560700"/>
            </a:xfrm>
            <a:prstGeom prst="straightConnector1">
              <a:avLst/>
            </a:prstGeom>
            <a:noFill/>
            <a:ln w="28575" cap="flat" cmpd="sng">
              <a:solidFill>
                <a:srgbClr val="7F6000"/>
              </a:solidFill>
              <a:prstDash val="solid"/>
              <a:round/>
              <a:headEnd type="none" w="sm" len="sm"/>
              <a:tailEnd type="none" w="sm" len="sm"/>
            </a:ln>
          </p:spPr>
        </p:cxnSp>
        <p:sp>
          <p:nvSpPr>
            <p:cNvPr id="352" name="Google Shape;352;p18"/>
            <p:cNvSpPr txBox="1"/>
            <p:nvPr/>
          </p:nvSpPr>
          <p:spPr>
            <a:xfrm>
              <a:off x="3711925" y="1582050"/>
              <a:ext cx="1233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RPi 3B+</a:t>
              </a:r>
              <a:endParaRPr sz="600" b="1" i="0" u="none" strike="noStrike" cap="none">
                <a:solidFill>
                  <a:schemeClr val="dk1"/>
                </a:solidFill>
                <a:latin typeface="Arial"/>
                <a:ea typeface="Arial"/>
                <a:cs typeface="Arial"/>
                <a:sym typeface="Arial"/>
              </a:endParaRPr>
            </a:p>
          </p:txBody>
        </p:sp>
        <p:sp>
          <p:nvSpPr>
            <p:cNvPr id="353" name="Google Shape;353;p18"/>
            <p:cNvSpPr txBox="1"/>
            <p:nvPr/>
          </p:nvSpPr>
          <p:spPr>
            <a:xfrm>
              <a:off x="5752375" y="1582057"/>
              <a:ext cx="2568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Data Scaling (Mapping)</a:t>
              </a:r>
              <a:endParaRPr sz="600" b="1" i="0" u="none" strike="noStrike" cap="none">
                <a:solidFill>
                  <a:schemeClr val="dk1"/>
                </a:solidFill>
                <a:latin typeface="Arial"/>
                <a:ea typeface="Arial"/>
                <a:cs typeface="Arial"/>
                <a:sym typeface="Arial"/>
              </a:endParaRPr>
            </a:p>
          </p:txBody>
        </p:sp>
      </p:grpSp>
      <p:grpSp>
        <p:nvGrpSpPr>
          <p:cNvPr id="354" name="Google Shape;354;p18"/>
          <p:cNvGrpSpPr/>
          <p:nvPr/>
        </p:nvGrpSpPr>
        <p:grpSpPr>
          <a:xfrm>
            <a:off x="1882075" y="3610580"/>
            <a:ext cx="5362500" cy="918675"/>
            <a:chOff x="2958475" y="1143825"/>
            <a:chExt cx="5362500" cy="918675"/>
          </a:xfrm>
        </p:grpSpPr>
        <p:sp>
          <p:nvSpPr>
            <p:cNvPr id="355" name="Google Shape;355;p18"/>
            <p:cNvSpPr/>
            <p:nvPr/>
          </p:nvSpPr>
          <p:spPr>
            <a:xfrm>
              <a:off x="2958475" y="1495425"/>
              <a:ext cx="5362500" cy="560700"/>
            </a:xfrm>
            <a:prstGeom prst="rect">
              <a:avLst/>
            </a:prstGeom>
            <a:solidFill>
              <a:srgbClr val="F3F3F3"/>
            </a:solidFill>
            <a:ln w="2857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8"/>
            <p:cNvSpPr/>
            <p:nvPr/>
          </p:nvSpPr>
          <p:spPr>
            <a:xfrm>
              <a:off x="2958475" y="1192425"/>
              <a:ext cx="5362500" cy="303000"/>
            </a:xfrm>
            <a:prstGeom prst="rect">
              <a:avLst/>
            </a:prstGeom>
            <a:solidFill>
              <a:srgbClr val="CFE2F3"/>
            </a:solidFill>
            <a:ln w="2857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8"/>
            <p:cNvSpPr txBox="1"/>
            <p:nvPr/>
          </p:nvSpPr>
          <p:spPr>
            <a:xfrm>
              <a:off x="4139725" y="1143825"/>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Model Prediction</a:t>
              </a:r>
              <a:endParaRPr sz="600" b="1" i="0" u="none" strike="noStrike" cap="none">
                <a:solidFill>
                  <a:schemeClr val="dk1"/>
                </a:solidFill>
                <a:latin typeface="Arial"/>
                <a:ea typeface="Arial"/>
                <a:cs typeface="Arial"/>
                <a:sym typeface="Arial"/>
              </a:endParaRPr>
            </a:p>
          </p:txBody>
        </p:sp>
        <p:cxnSp>
          <p:nvCxnSpPr>
            <p:cNvPr id="358" name="Google Shape;358;p18"/>
            <p:cNvCxnSpPr/>
            <p:nvPr/>
          </p:nvCxnSpPr>
          <p:spPr>
            <a:xfrm>
              <a:off x="5648515" y="1501800"/>
              <a:ext cx="0" cy="560700"/>
            </a:xfrm>
            <a:prstGeom prst="straightConnector1">
              <a:avLst/>
            </a:prstGeom>
            <a:noFill/>
            <a:ln w="28575" cap="flat" cmpd="sng">
              <a:solidFill>
                <a:srgbClr val="7F6000"/>
              </a:solidFill>
              <a:prstDash val="solid"/>
              <a:round/>
              <a:headEnd type="none" w="sm" len="sm"/>
              <a:tailEnd type="none" w="sm" len="sm"/>
            </a:ln>
          </p:spPr>
        </p:cxnSp>
        <p:sp>
          <p:nvSpPr>
            <p:cNvPr id="359" name="Google Shape;359;p18"/>
            <p:cNvSpPr txBox="1"/>
            <p:nvPr/>
          </p:nvSpPr>
          <p:spPr>
            <a:xfrm>
              <a:off x="3109750" y="1582050"/>
              <a:ext cx="23613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ARC EM9D AIoT DK</a:t>
              </a:r>
              <a:endParaRPr sz="600" b="1" i="0" u="none" strike="noStrike" cap="none">
                <a:solidFill>
                  <a:schemeClr val="dk1"/>
                </a:solidFill>
                <a:latin typeface="Arial"/>
                <a:ea typeface="Arial"/>
                <a:cs typeface="Arial"/>
                <a:sym typeface="Arial"/>
              </a:endParaRPr>
            </a:p>
          </p:txBody>
        </p:sp>
        <p:sp>
          <p:nvSpPr>
            <p:cNvPr id="360" name="Google Shape;360;p18"/>
            <p:cNvSpPr txBox="1"/>
            <p:nvPr/>
          </p:nvSpPr>
          <p:spPr>
            <a:xfrm>
              <a:off x="6049300" y="1582050"/>
              <a:ext cx="1880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Arial"/>
                  <a:ea typeface="Arial"/>
                  <a:cs typeface="Arial"/>
                  <a:sym typeface="Arial"/>
                </a:rPr>
                <a:t>Neural Network</a:t>
              </a:r>
              <a:endParaRPr sz="600" b="1" i="0" u="none" strike="noStrike" cap="none">
                <a:solidFill>
                  <a:schemeClr val="dk1"/>
                </a:solidFill>
                <a:latin typeface="Arial"/>
                <a:ea typeface="Arial"/>
                <a:cs typeface="Arial"/>
                <a:sym typeface="Arial"/>
              </a:endParaRPr>
            </a:p>
          </p:txBody>
        </p:sp>
      </p:grpSp>
      <p:cxnSp>
        <p:nvCxnSpPr>
          <p:cNvPr id="361" name="Google Shape;361;p18"/>
          <p:cNvCxnSpPr/>
          <p:nvPr/>
        </p:nvCxnSpPr>
        <p:spPr>
          <a:xfrm rot="10800000">
            <a:off x="4563325" y="2088439"/>
            <a:ext cx="0" cy="305100"/>
          </a:xfrm>
          <a:prstGeom prst="straightConnector1">
            <a:avLst/>
          </a:prstGeom>
          <a:noFill/>
          <a:ln w="28575" cap="flat" cmpd="sng">
            <a:solidFill>
              <a:srgbClr val="9FC5E8"/>
            </a:solidFill>
            <a:prstDash val="solid"/>
            <a:round/>
            <a:headEnd type="stealth" w="med" len="med"/>
            <a:tailEnd type="none" w="sm" len="sm"/>
          </a:ln>
        </p:spPr>
      </p:cxnSp>
      <p:cxnSp>
        <p:nvCxnSpPr>
          <p:cNvPr id="362" name="Google Shape;362;p18"/>
          <p:cNvCxnSpPr/>
          <p:nvPr/>
        </p:nvCxnSpPr>
        <p:spPr>
          <a:xfrm rot="10800000">
            <a:off x="4581516" y="3322532"/>
            <a:ext cx="0" cy="305100"/>
          </a:xfrm>
          <a:prstGeom prst="straightConnector1">
            <a:avLst/>
          </a:prstGeom>
          <a:noFill/>
          <a:ln w="28575" cap="flat" cmpd="sng">
            <a:solidFill>
              <a:srgbClr val="9FC5E8"/>
            </a:solidFill>
            <a:prstDash val="solid"/>
            <a:round/>
            <a:headEnd type="stealth" w="med" len="med"/>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9"/>
          <p:cNvSpPr txBox="1">
            <a:spLocks noGrp="1"/>
          </p:cNvSpPr>
          <p:nvPr>
            <p:ph type="title"/>
          </p:nvPr>
        </p:nvSpPr>
        <p:spPr>
          <a:xfrm>
            <a:off x="342900" y="0"/>
            <a:ext cx="46107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設計與實現 - 資料搜集 </a:t>
            </a:r>
            <a:endParaRPr sz="3000" b="1">
              <a:solidFill>
                <a:schemeClr val="accent1"/>
              </a:solidFill>
            </a:endParaRPr>
          </a:p>
        </p:txBody>
      </p:sp>
      <p:sp>
        <p:nvSpPr>
          <p:cNvPr id="368" name="Google Shape;368;p19"/>
          <p:cNvSpPr txBox="1">
            <a:spLocks noGrp="1"/>
          </p:cNvSpPr>
          <p:nvPr>
            <p:ph type="body" idx="1"/>
          </p:nvPr>
        </p:nvSpPr>
        <p:spPr>
          <a:xfrm>
            <a:off x="342416" y="1165860"/>
            <a:ext cx="8458650" cy="3634650"/>
          </a:xfrm>
          <a:prstGeom prst="rect">
            <a:avLst/>
          </a:prstGeom>
          <a:noFill/>
          <a:ln>
            <a:noFill/>
          </a:ln>
        </p:spPr>
        <p:txBody>
          <a:bodyPr spcFirstLastPara="1" wrap="square" lIns="68575" tIns="34275" rIns="68575" bIns="34275" anchor="t" anchorCtr="0">
            <a:normAutofit/>
          </a:bodyPr>
          <a:lstStyle/>
          <a:p>
            <a:pPr marL="127000" lvl="0" indent="0" algn="l" rtl="0">
              <a:lnSpc>
                <a:spcPct val="100000"/>
              </a:lnSpc>
              <a:spcBef>
                <a:spcPts val="0"/>
              </a:spcBef>
              <a:spcAft>
                <a:spcPts val="0"/>
              </a:spcAft>
              <a:buSzPts val="1500"/>
              <a:buNone/>
            </a:pPr>
            <a:endParaRPr sz="2200"/>
          </a:p>
          <a:p>
            <a:pPr marL="381000" lvl="1" indent="-50800" algn="l" rtl="0">
              <a:lnSpc>
                <a:spcPct val="100000"/>
              </a:lnSpc>
              <a:spcBef>
                <a:spcPts val="500"/>
              </a:spcBef>
              <a:spcAft>
                <a:spcPts val="0"/>
              </a:spcAft>
              <a:buSzPts val="1700"/>
              <a:buNone/>
            </a:pPr>
            <a:endParaRPr sz="2000"/>
          </a:p>
        </p:txBody>
      </p:sp>
      <p:sp>
        <p:nvSpPr>
          <p:cNvPr id="369" name="Google Shape;369;p19"/>
          <p:cNvSpPr txBox="1">
            <a:spLocks noGrp="1"/>
          </p:cNvSpPr>
          <p:nvPr>
            <p:ph type="body" idx="1"/>
          </p:nvPr>
        </p:nvSpPr>
        <p:spPr>
          <a:xfrm>
            <a:off x="342414" y="1351631"/>
            <a:ext cx="4610700" cy="3634500"/>
          </a:xfrm>
          <a:prstGeom prst="rect">
            <a:avLst/>
          </a:prstGeom>
          <a:noFill/>
          <a:ln>
            <a:noFill/>
          </a:ln>
        </p:spPr>
        <p:txBody>
          <a:bodyPr spcFirstLastPara="1" wrap="square" lIns="68575" tIns="34275" rIns="68575" bIns="34275" anchor="t" anchorCtr="0">
            <a:normAutofit/>
          </a:bodyPr>
          <a:lstStyle/>
          <a:p>
            <a:pPr marL="127000" lvl="0" indent="-127000" algn="l" rtl="0">
              <a:lnSpc>
                <a:spcPct val="115000"/>
              </a:lnSpc>
              <a:spcBef>
                <a:spcPts val="0"/>
              </a:spcBef>
              <a:spcAft>
                <a:spcPts val="0"/>
              </a:spcAft>
              <a:buSzPts val="2000"/>
              <a:buChar char="•"/>
            </a:pPr>
            <a:r>
              <a:rPr lang="zh-TW" altLang="en-US" sz="2000" dirty="0"/>
              <a:t> </a:t>
            </a:r>
            <a:r>
              <a:rPr lang="zh-TW" sz="2000" u="sng" dirty="0"/>
              <a:t>Training</a:t>
            </a:r>
            <a:r>
              <a:rPr lang="zh-TW" sz="2000" dirty="0"/>
              <a:t>：預計請40位身高、體重、性別不同的測試者，在椅墊上坐右圖的</a:t>
            </a:r>
            <a:r>
              <a:rPr lang="zh-TW" sz="2000" b="1" dirty="0"/>
              <a:t>六種坐姿</a:t>
            </a:r>
            <a:r>
              <a:rPr lang="zh-TW" sz="2000" dirty="0"/>
              <a:t>(包含標準坐姿)，訓練模型</a:t>
            </a:r>
            <a:endParaRPr sz="2000" dirty="0"/>
          </a:p>
          <a:p>
            <a:pPr marL="127000" lvl="0" indent="38100" algn="l" rtl="0">
              <a:lnSpc>
                <a:spcPct val="115000"/>
              </a:lnSpc>
              <a:spcBef>
                <a:spcPts val="0"/>
              </a:spcBef>
              <a:spcAft>
                <a:spcPts val="0"/>
              </a:spcAft>
              <a:buSzPts val="2600"/>
              <a:buNone/>
            </a:pPr>
            <a:endParaRPr sz="2000" dirty="0"/>
          </a:p>
          <a:p>
            <a:pPr marL="127000" lvl="0" indent="-127000" algn="l" rtl="0">
              <a:lnSpc>
                <a:spcPct val="115000"/>
              </a:lnSpc>
              <a:spcBef>
                <a:spcPts val="0"/>
              </a:spcBef>
              <a:spcAft>
                <a:spcPts val="0"/>
              </a:spcAft>
              <a:buSzPts val="2000"/>
              <a:buChar char="•"/>
            </a:pPr>
            <a:r>
              <a:rPr lang="zh-TW" altLang="en-US" sz="2000" dirty="0"/>
              <a:t> </a:t>
            </a:r>
            <a:r>
              <a:rPr lang="zh-TW" sz="2000" u="sng" dirty="0"/>
              <a:t>Testing</a:t>
            </a:r>
            <a:r>
              <a:rPr lang="zh-TW" sz="2000" dirty="0"/>
              <a:t>：隨機請測試者用不同坐姿測試模型</a:t>
            </a:r>
            <a:endParaRPr sz="2000" dirty="0"/>
          </a:p>
          <a:p>
            <a:pPr marL="0" lvl="0" indent="0" algn="l" rtl="0">
              <a:lnSpc>
                <a:spcPct val="115000"/>
              </a:lnSpc>
              <a:spcBef>
                <a:spcPts val="0"/>
              </a:spcBef>
              <a:spcAft>
                <a:spcPts val="0"/>
              </a:spcAft>
              <a:buSzPts val="1500"/>
              <a:buNone/>
            </a:pPr>
            <a:endParaRPr sz="1600" dirty="0"/>
          </a:p>
          <a:p>
            <a:pPr marL="381000" lvl="1" indent="-50800" algn="l" rtl="0">
              <a:lnSpc>
                <a:spcPct val="115000"/>
              </a:lnSpc>
              <a:spcBef>
                <a:spcPts val="0"/>
              </a:spcBef>
              <a:spcAft>
                <a:spcPts val="0"/>
              </a:spcAft>
              <a:buSzPts val="1700"/>
              <a:buNone/>
            </a:pPr>
            <a:endParaRPr dirty="0"/>
          </a:p>
        </p:txBody>
      </p:sp>
      <p:sp>
        <p:nvSpPr>
          <p:cNvPr id="370" name="Google Shape;370;p19"/>
          <p:cNvSpPr txBox="1"/>
          <p:nvPr/>
        </p:nvSpPr>
        <p:spPr>
          <a:xfrm>
            <a:off x="4713489" y="4708196"/>
            <a:ext cx="36849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zh-TW" sz="1100" b="0" i="0" u="sng" strike="noStrike" cap="none" dirty="0">
                <a:solidFill>
                  <a:schemeClr val="hlink"/>
                </a:solidFill>
                <a:latin typeface="Arial"/>
                <a:ea typeface="Arial"/>
                <a:cs typeface="Arial"/>
                <a:sym typeface="Arial"/>
                <a:hlinkClick r:id="rId3"/>
              </a:rPr>
              <a:t>圖片來源</a:t>
            </a:r>
            <a:endParaRPr sz="1100" b="0" i="0" u="none" strike="noStrike" cap="none" dirty="0">
              <a:solidFill>
                <a:srgbClr val="000000"/>
              </a:solidFill>
              <a:latin typeface="Arial"/>
              <a:ea typeface="Arial"/>
              <a:cs typeface="Arial"/>
              <a:sym typeface="Arial"/>
            </a:endParaRPr>
          </a:p>
        </p:txBody>
      </p:sp>
      <p:pic>
        <p:nvPicPr>
          <p:cNvPr id="371" name="Google Shape;371;p19" descr="Diagram, table&#10;&#10;Description automatically generated"/>
          <p:cNvPicPr preferRelativeResize="0"/>
          <p:nvPr/>
        </p:nvPicPr>
        <p:blipFill rotWithShape="1">
          <a:blip r:embed="rId4">
            <a:alphaModFix/>
          </a:blip>
          <a:srcRect l="841" t="20329" r="84624" b="40847"/>
          <a:stretch/>
        </p:blipFill>
        <p:spPr>
          <a:xfrm>
            <a:off x="5451076" y="166250"/>
            <a:ext cx="1328927" cy="1430000"/>
          </a:xfrm>
          <a:prstGeom prst="rect">
            <a:avLst/>
          </a:prstGeom>
          <a:noFill/>
          <a:ln>
            <a:noFill/>
          </a:ln>
        </p:spPr>
      </p:pic>
      <p:pic>
        <p:nvPicPr>
          <p:cNvPr id="372" name="Google Shape;372;p19" descr="Diagram, table&#10;&#10;Description automatically generated"/>
          <p:cNvPicPr preferRelativeResize="0"/>
          <p:nvPr/>
        </p:nvPicPr>
        <p:blipFill rotWithShape="1">
          <a:blip r:embed="rId4">
            <a:alphaModFix/>
          </a:blip>
          <a:srcRect l="17060" t="20328" r="67056" b="40849"/>
          <a:stretch/>
        </p:blipFill>
        <p:spPr>
          <a:xfrm>
            <a:off x="7153657" y="166258"/>
            <a:ext cx="1452283" cy="1429989"/>
          </a:xfrm>
          <a:prstGeom prst="rect">
            <a:avLst/>
          </a:prstGeom>
          <a:noFill/>
          <a:ln>
            <a:noFill/>
          </a:ln>
        </p:spPr>
      </p:pic>
      <p:sp>
        <p:nvSpPr>
          <p:cNvPr id="373" name="Google Shape;373;p19"/>
          <p:cNvSpPr txBox="1"/>
          <p:nvPr/>
        </p:nvSpPr>
        <p:spPr>
          <a:xfrm>
            <a:off x="7339070" y="1380450"/>
            <a:ext cx="1452300" cy="307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1 Reclining</a:t>
            </a:r>
            <a:endParaRPr sz="1400" b="0" i="0" u="none" strike="noStrike" cap="none">
              <a:solidFill>
                <a:srgbClr val="000000"/>
              </a:solidFill>
              <a:latin typeface="Arial"/>
              <a:ea typeface="Arial"/>
              <a:cs typeface="Arial"/>
              <a:sym typeface="Arial"/>
            </a:endParaRPr>
          </a:p>
        </p:txBody>
      </p:sp>
      <p:sp>
        <p:nvSpPr>
          <p:cNvPr id="374" name="Google Shape;374;p19"/>
          <p:cNvSpPr txBox="1"/>
          <p:nvPr/>
        </p:nvSpPr>
        <p:spPr>
          <a:xfrm>
            <a:off x="5634515" y="1380446"/>
            <a:ext cx="1052400" cy="307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0 Straight</a:t>
            </a:r>
            <a:endParaRPr sz="1400" b="0" i="0" u="none" strike="noStrike" cap="none">
              <a:solidFill>
                <a:srgbClr val="000000"/>
              </a:solidFill>
              <a:latin typeface="Arial"/>
              <a:ea typeface="Arial"/>
              <a:cs typeface="Arial"/>
              <a:sym typeface="Arial"/>
            </a:endParaRPr>
          </a:p>
        </p:txBody>
      </p:sp>
      <p:grpSp>
        <p:nvGrpSpPr>
          <p:cNvPr id="375" name="Google Shape;375;p19"/>
          <p:cNvGrpSpPr/>
          <p:nvPr/>
        </p:nvGrpSpPr>
        <p:grpSpPr>
          <a:xfrm>
            <a:off x="7174407" y="1828899"/>
            <a:ext cx="1458008" cy="1488296"/>
            <a:chOff x="5451082" y="1763799"/>
            <a:chExt cx="1458008" cy="1488296"/>
          </a:xfrm>
        </p:grpSpPr>
        <p:pic>
          <p:nvPicPr>
            <p:cNvPr id="376" name="Google Shape;376;p19" descr="Diagram, table&#10;&#10;Description automatically generated"/>
            <p:cNvPicPr preferRelativeResize="0"/>
            <p:nvPr/>
          </p:nvPicPr>
          <p:blipFill rotWithShape="1">
            <a:blip r:embed="rId4">
              <a:alphaModFix/>
            </a:blip>
            <a:srcRect l="50423" t="21200" r="33693" b="39978"/>
            <a:stretch/>
          </p:blipFill>
          <p:spPr>
            <a:xfrm flipH="1">
              <a:off x="5451082" y="1763799"/>
              <a:ext cx="1452282" cy="1429989"/>
            </a:xfrm>
            <a:prstGeom prst="rect">
              <a:avLst/>
            </a:prstGeom>
            <a:noFill/>
            <a:ln>
              <a:noFill/>
            </a:ln>
          </p:spPr>
        </p:pic>
        <p:sp>
          <p:nvSpPr>
            <p:cNvPr id="377" name="Google Shape;377;p19"/>
            <p:cNvSpPr txBox="1"/>
            <p:nvPr/>
          </p:nvSpPr>
          <p:spPr>
            <a:xfrm>
              <a:off x="5580090" y="2944295"/>
              <a:ext cx="1329000" cy="307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3 Right sitting</a:t>
              </a:r>
              <a:endParaRPr sz="1400" b="0" i="0" u="none" strike="noStrike" cap="none">
                <a:solidFill>
                  <a:srgbClr val="000000"/>
                </a:solidFill>
                <a:latin typeface="Arial"/>
                <a:ea typeface="Arial"/>
                <a:cs typeface="Arial"/>
                <a:sym typeface="Arial"/>
              </a:endParaRPr>
            </a:p>
          </p:txBody>
        </p:sp>
      </p:grpSp>
      <p:grpSp>
        <p:nvGrpSpPr>
          <p:cNvPr id="378" name="Google Shape;378;p19"/>
          <p:cNvGrpSpPr/>
          <p:nvPr/>
        </p:nvGrpSpPr>
        <p:grpSpPr>
          <a:xfrm>
            <a:off x="5440414" y="1828511"/>
            <a:ext cx="1534142" cy="1488992"/>
            <a:chOff x="7185064" y="1763799"/>
            <a:chExt cx="1534142" cy="1488992"/>
          </a:xfrm>
        </p:grpSpPr>
        <p:pic>
          <p:nvPicPr>
            <p:cNvPr id="379" name="Google Shape;379;p19" descr="Diagram, table&#10;&#10;Description automatically generated"/>
            <p:cNvPicPr preferRelativeResize="0"/>
            <p:nvPr/>
          </p:nvPicPr>
          <p:blipFill rotWithShape="1">
            <a:blip r:embed="rId4">
              <a:alphaModFix/>
            </a:blip>
            <a:srcRect l="50423" t="21200" r="33693" b="39978"/>
            <a:stretch/>
          </p:blipFill>
          <p:spPr>
            <a:xfrm>
              <a:off x="7185064" y="1763799"/>
              <a:ext cx="1452282" cy="1429989"/>
            </a:xfrm>
            <a:prstGeom prst="rect">
              <a:avLst/>
            </a:prstGeom>
            <a:noFill/>
            <a:ln>
              <a:noFill/>
            </a:ln>
          </p:spPr>
        </p:pic>
        <p:sp>
          <p:nvSpPr>
            <p:cNvPr id="380" name="Google Shape;380;p19"/>
            <p:cNvSpPr txBox="1"/>
            <p:nvPr/>
          </p:nvSpPr>
          <p:spPr>
            <a:xfrm>
              <a:off x="7390273" y="2945014"/>
              <a:ext cx="1328933"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2 Left sitting</a:t>
              </a:r>
              <a:endParaRPr sz="1400" b="0" i="0" u="none" strike="noStrike" cap="none">
                <a:solidFill>
                  <a:srgbClr val="000000"/>
                </a:solidFill>
                <a:latin typeface="Arial"/>
                <a:ea typeface="Arial"/>
                <a:cs typeface="Arial"/>
                <a:sym typeface="Arial"/>
              </a:endParaRPr>
            </a:p>
          </p:txBody>
        </p:sp>
      </p:grpSp>
      <p:grpSp>
        <p:nvGrpSpPr>
          <p:cNvPr id="381" name="Google Shape;381;p19"/>
          <p:cNvGrpSpPr/>
          <p:nvPr/>
        </p:nvGrpSpPr>
        <p:grpSpPr>
          <a:xfrm>
            <a:off x="7098200" y="3457815"/>
            <a:ext cx="1849500" cy="1517985"/>
            <a:chOff x="5390250" y="3457790"/>
            <a:chExt cx="1849500" cy="1517985"/>
          </a:xfrm>
        </p:grpSpPr>
        <p:pic>
          <p:nvPicPr>
            <p:cNvPr id="382" name="Google Shape;382;p19" descr="Diagram, table&#10;&#10;Description automatically generated"/>
            <p:cNvPicPr preferRelativeResize="0"/>
            <p:nvPr/>
          </p:nvPicPr>
          <p:blipFill rotWithShape="1">
            <a:blip r:embed="rId4">
              <a:alphaModFix/>
            </a:blip>
            <a:srcRect l="67261" t="20481" r="17518" b="40698"/>
            <a:stretch/>
          </p:blipFill>
          <p:spPr>
            <a:xfrm flipH="1">
              <a:off x="5511610" y="3457790"/>
              <a:ext cx="1391754" cy="1429990"/>
            </a:xfrm>
            <a:prstGeom prst="rect">
              <a:avLst/>
            </a:prstGeom>
            <a:noFill/>
            <a:ln>
              <a:noFill/>
            </a:ln>
          </p:spPr>
        </p:pic>
        <p:sp>
          <p:nvSpPr>
            <p:cNvPr id="383" name="Google Shape;383;p19"/>
            <p:cNvSpPr txBox="1"/>
            <p:nvPr/>
          </p:nvSpPr>
          <p:spPr>
            <a:xfrm>
              <a:off x="5390250" y="4667975"/>
              <a:ext cx="1849500" cy="307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5 Crossed right leg</a:t>
              </a:r>
              <a:endParaRPr sz="1400" b="0" i="0" u="none" strike="noStrike" cap="none">
                <a:solidFill>
                  <a:srgbClr val="000000"/>
                </a:solidFill>
                <a:latin typeface="Arial"/>
                <a:ea typeface="Arial"/>
                <a:cs typeface="Arial"/>
                <a:sym typeface="Arial"/>
              </a:endParaRPr>
            </a:p>
          </p:txBody>
        </p:sp>
      </p:grpSp>
      <p:grpSp>
        <p:nvGrpSpPr>
          <p:cNvPr id="384" name="Google Shape;384;p19"/>
          <p:cNvGrpSpPr/>
          <p:nvPr/>
        </p:nvGrpSpPr>
        <p:grpSpPr>
          <a:xfrm>
            <a:off x="5390236" y="3457765"/>
            <a:ext cx="1662300" cy="1516964"/>
            <a:chOff x="7184761" y="3457790"/>
            <a:chExt cx="1662300" cy="1516964"/>
          </a:xfrm>
        </p:grpSpPr>
        <p:pic>
          <p:nvPicPr>
            <p:cNvPr id="385" name="Google Shape;385;p19" descr="Diagram, table&#10;&#10;Description automatically generated"/>
            <p:cNvPicPr preferRelativeResize="0"/>
            <p:nvPr/>
          </p:nvPicPr>
          <p:blipFill rotWithShape="1">
            <a:blip r:embed="rId4">
              <a:alphaModFix/>
            </a:blip>
            <a:srcRect l="67261" t="20481" r="17518" b="40698"/>
            <a:stretch/>
          </p:blipFill>
          <p:spPr>
            <a:xfrm>
              <a:off x="7245593" y="3457790"/>
              <a:ext cx="1391754" cy="1429990"/>
            </a:xfrm>
            <a:prstGeom prst="rect">
              <a:avLst/>
            </a:prstGeom>
            <a:noFill/>
            <a:ln>
              <a:noFill/>
            </a:ln>
          </p:spPr>
        </p:pic>
        <p:sp>
          <p:nvSpPr>
            <p:cNvPr id="386" name="Google Shape;386;p19"/>
            <p:cNvSpPr txBox="1"/>
            <p:nvPr/>
          </p:nvSpPr>
          <p:spPr>
            <a:xfrm>
              <a:off x="7184761" y="4666954"/>
              <a:ext cx="1662300" cy="307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4 Crossed left leg</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0"/>
          <p:cNvSpPr txBox="1"/>
          <p:nvPr/>
        </p:nvSpPr>
        <p:spPr>
          <a:xfrm>
            <a:off x="8053613" y="332850"/>
            <a:ext cx="933525" cy="507825"/>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zh-TW" sz="1200" b="1" i="0" u="none" strike="noStrike" cap="none">
                <a:solidFill>
                  <a:schemeClr val="lt1"/>
                </a:solidFill>
                <a:latin typeface="Arial"/>
                <a:ea typeface="Arial"/>
                <a:cs typeface="Arial"/>
                <a:sym typeface="Arial"/>
              </a:rPr>
              <a:t>Portable</a:t>
            </a:r>
            <a:endParaRPr sz="12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zh-TW" sz="1200" b="1" i="0" u="none" strike="noStrike" cap="none">
                <a:solidFill>
                  <a:schemeClr val="lt1"/>
                </a:solidFill>
                <a:latin typeface="Arial"/>
                <a:ea typeface="Arial"/>
                <a:cs typeface="Arial"/>
                <a:sym typeface="Arial"/>
              </a:rPr>
              <a:t>便攜式</a:t>
            </a:r>
            <a:endParaRPr sz="1200" b="1" i="0" u="none" strike="noStrike" cap="none">
              <a:solidFill>
                <a:schemeClr val="lt1"/>
              </a:solidFill>
              <a:latin typeface="Arial"/>
              <a:ea typeface="Arial"/>
              <a:cs typeface="Arial"/>
              <a:sym typeface="Arial"/>
            </a:endParaRPr>
          </a:p>
        </p:txBody>
      </p:sp>
      <p:sp>
        <p:nvSpPr>
          <p:cNvPr id="392" name="Google Shape;392;p20"/>
          <p:cNvSpPr txBox="1">
            <a:spLocks noGrp="1"/>
          </p:cNvSpPr>
          <p:nvPr>
            <p:ph type="title"/>
          </p:nvPr>
        </p:nvSpPr>
        <p:spPr>
          <a:xfrm>
            <a:off x="342900" y="0"/>
            <a:ext cx="8458425" cy="754425"/>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設計與實現 - Machine Learning </a:t>
            </a:r>
            <a:endParaRPr sz="3000" b="1">
              <a:solidFill>
                <a:schemeClr val="accent1"/>
              </a:solidFill>
            </a:endParaRPr>
          </a:p>
        </p:txBody>
      </p:sp>
      <p:sp>
        <p:nvSpPr>
          <p:cNvPr id="393" name="Google Shape;393;p20"/>
          <p:cNvSpPr txBox="1">
            <a:spLocks noGrp="1"/>
          </p:cNvSpPr>
          <p:nvPr>
            <p:ph type="body" idx="1"/>
          </p:nvPr>
        </p:nvSpPr>
        <p:spPr>
          <a:xfrm>
            <a:off x="469100" y="884818"/>
            <a:ext cx="8458800" cy="865200"/>
          </a:xfrm>
          <a:prstGeom prst="rect">
            <a:avLst/>
          </a:prstGeom>
          <a:noFill/>
          <a:ln>
            <a:noFill/>
          </a:ln>
        </p:spPr>
        <p:txBody>
          <a:bodyPr spcFirstLastPara="1" wrap="square" lIns="68575" tIns="34275" rIns="68575" bIns="34275" anchor="t" anchorCtr="0">
            <a:noAutofit/>
          </a:bodyPr>
          <a:lstStyle/>
          <a:p>
            <a:pPr marL="127000" lvl="0" indent="-127000" algn="l" rtl="0">
              <a:lnSpc>
                <a:spcPct val="115000"/>
              </a:lnSpc>
              <a:spcBef>
                <a:spcPts val="0"/>
              </a:spcBef>
              <a:spcAft>
                <a:spcPts val="0"/>
              </a:spcAft>
              <a:buSzPts val="2000"/>
              <a:buChar char="•"/>
            </a:pPr>
            <a:r>
              <a:rPr lang="zh-TW" sz="2000" dirty="0"/>
              <a:t> 壓力點(Node)間可能有關係(relationship)</a:t>
            </a:r>
            <a:endParaRPr sz="2000" dirty="0"/>
          </a:p>
          <a:p>
            <a:pPr marL="127000" lvl="0" indent="-127000" algn="l" rtl="0">
              <a:lnSpc>
                <a:spcPct val="115000"/>
              </a:lnSpc>
              <a:spcBef>
                <a:spcPts val="0"/>
              </a:spcBef>
              <a:spcAft>
                <a:spcPts val="0"/>
              </a:spcAft>
              <a:buSzPts val="2000"/>
              <a:buChar char="•"/>
            </a:pPr>
            <a:r>
              <a:rPr lang="zh-TW" sz="2000" dirty="0"/>
              <a:t> 使用 Neural Netwrok 預測「坐姿」</a:t>
            </a:r>
            <a:endParaRPr sz="2000" dirty="0"/>
          </a:p>
          <a:p>
            <a:pPr marL="381000" lvl="1" indent="-50800" algn="l" rtl="0">
              <a:lnSpc>
                <a:spcPct val="115000"/>
              </a:lnSpc>
              <a:spcBef>
                <a:spcPts val="500"/>
              </a:spcBef>
              <a:spcAft>
                <a:spcPts val="0"/>
              </a:spcAft>
              <a:buSzPts val="935"/>
              <a:buNone/>
            </a:pPr>
            <a:endParaRPr sz="2000" dirty="0"/>
          </a:p>
        </p:txBody>
      </p:sp>
      <p:grpSp>
        <p:nvGrpSpPr>
          <p:cNvPr id="394" name="Google Shape;394;p20"/>
          <p:cNvGrpSpPr/>
          <p:nvPr/>
        </p:nvGrpSpPr>
        <p:grpSpPr>
          <a:xfrm>
            <a:off x="1296471" y="2117576"/>
            <a:ext cx="6551062" cy="2595900"/>
            <a:chOff x="689209" y="2289200"/>
            <a:chExt cx="6551062" cy="2595900"/>
          </a:xfrm>
        </p:grpSpPr>
        <p:grpSp>
          <p:nvGrpSpPr>
            <p:cNvPr id="395" name="Google Shape;395;p20"/>
            <p:cNvGrpSpPr/>
            <p:nvPr/>
          </p:nvGrpSpPr>
          <p:grpSpPr>
            <a:xfrm>
              <a:off x="689209" y="2289200"/>
              <a:ext cx="2991734" cy="2181900"/>
              <a:chOff x="1386741" y="2249275"/>
              <a:chExt cx="2991734" cy="2181900"/>
            </a:xfrm>
          </p:grpSpPr>
          <p:grpSp>
            <p:nvGrpSpPr>
              <p:cNvPr id="396" name="Google Shape;396;p20"/>
              <p:cNvGrpSpPr/>
              <p:nvPr/>
            </p:nvGrpSpPr>
            <p:grpSpPr>
              <a:xfrm>
                <a:off x="1386741" y="2962975"/>
                <a:ext cx="1011900" cy="754500"/>
                <a:chOff x="2557841" y="2843225"/>
                <a:chExt cx="1011900" cy="754500"/>
              </a:xfrm>
            </p:grpSpPr>
            <p:sp>
              <p:nvSpPr>
                <p:cNvPr id="397" name="Google Shape;397;p20"/>
                <p:cNvSpPr/>
                <p:nvPr/>
              </p:nvSpPr>
              <p:spPr>
                <a:xfrm>
                  <a:off x="2814995" y="2843225"/>
                  <a:ext cx="510900" cy="754500"/>
                </a:xfrm>
                <a:prstGeom prst="roundRect">
                  <a:avLst>
                    <a:gd name="adj" fmla="val 16667"/>
                  </a:avLst>
                </a:prstGeom>
                <a:solidFill>
                  <a:srgbClr val="C9DAF8"/>
                </a:solidFill>
                <a:ln w="2857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0"/>
                <p:cNvSpPr txBox="1"/>
                <p:nvPr/>
              </p:nvSpPr>
              <p:spPr>
                <a:xfrm>
                  <a:off x="2557841" y="2958875"/>
                  <a:ext cx="10119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zh-TW" sz="1100" b="1" i="0" u="none" strike="noStrike" cap="none">
                      <a:solidFill>
                        <a:schemeClr val="dk1"/>
                      </a:solidFill>
                      <a:latin typeface="Arial"/>
                      <a:ea typeface="Arial"/>
                      <a:cs typeface="Arial"/>
                      <a:sym typeface="Arial"/>
                    </a:rPr>
                    <a:t>Sensor</a:t>
                  </a:r>
                  <a:endParaRPr sz="11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zh-TW" sz="1100" b="1" i="0" u="none" strike="noStrike" cap="none">
                      <a:solidFill>
                        <a:schemeClr val="dk1"/>
                      </a:solidFill>
                      <a:latin typeface="Arial"/>
                      <a:ea typeface="Arial"/>
                      <a:cs typeface="Arial"/>
                      <a:sym typeface="Arial"/>
                    </a:rPr>
                    <a:t> Data</a:t>
                  </a:r>
                  <a:endParaRPr sz="300" b="1" i="0" u="none" strike="noStrike" cap="none">
                    <a:solidFill>
                      <a:schemeClr val="dk1"/>
                    </a:solidFill>
                    <a:latin typeface="Arial"/>
                    <a:ea typeface="Arial"/>
                    <a:cs typeface="Arial"/>
                    <a:sym typeface="Arial"/>
                  </a:endParaRPr>
                </a:p>
              </p:txBody>
            </p:sp>
          </p:grpSp>
          <p:cxnSp>
            <p:nvCxnSpPr>
              <p:cNvPr id="399" name="Google Shape;399;p20"/>
              <p:cNvCxnSpPr/>
              <p:nvPr/>
            </p:nvCxnSpPr>
            <p:spPr>
              <a:xfrm rot="10800000">
                <a:off x="2238834" y="3340225"/>
                <a:ext cx="602400" cy="0"/>
              </a:xfrm>
              <a:prstGeom prst="straightConnector1">
                <a:avLst/>
              </a:prstGeom>
              <a:noFill/>
              <a:ln w="28575" cap="flat" cmpd="sng">
                <a:solidFill>
                  <a:schemeClr val="dk2"/>
                </a:solidFill>
                <a:prstDash val="solid"/>
                <a:round/>
                <a:headEnd type="stealth" w="med" len="med"/>
                <a:tailEnd type="none" w="sm" len="sm"/>
              </a:ln>
            </p:spPr>
          </p:cxnSp>
          <p:sp>
            <p:nvSpPr>
              <p:cNvPr id="400" name="Google Shape;400;p20"/>
              <p:cNvSpPr/>
              <p:nvPr/>
            </p:nvSpPr>
            <p:spPr>
              <a:xfrm>
                <a:off x="2900975" y="2249275"/>
                <a:ext cx="1477500" cy="2181900"/>
              </a:xfrm>
              <a:prstGeom prst="roundRect">
                <a:avLst>
                  <a:gd name="adj" fmla="val 16667"/>
                </a:avLst>
              </a:prstGeom>
              <a:solidFill>
                <a:srgbClr val="C9DAF8"/>
              </a:solidFill>
              <a:ln w="2857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0"/>
              <p:cNvSpPr/>
              <p:nvPr/>
            </p:nvSpPr>
            <p:spPr>
              <a:xfrm>
                <a:off x="3173925" y="2571750"/>
                <a:ext cx="226200" cy="226200"/>
              </a:xfrm>
              <a:prstGeom prst="ellipse">
                <a:avLst/>
              </a:prstGeom>
              <a:solidFill>
                <a:srgbClr val="EA999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0"/>
              <p:cNvSpPr/>
              <p:nvPr/>
            </p:nvSpPr>
            <p:spPr>
              <a:xfrm>
                <a:off x="3589900" y="2962975"/>
                <a:ext cx="226200" cy="226200"/>
              </a:xfrm>
              <a:prstGeom prst="ellipse">
                <a:avLst/>
              </a:prstGeom>
              <a:solidFill>
                <a:srgbClr val="EA999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0"/>
              <p:cNvSpPr/>
              <p:nvPr/>
            </p:nvSpPr>
            <p:spPr>
              <a:xfrm>
                <a:off x="3120900" y="3685000"/>
                <a:ext cx="226200" cy="226200"/>
              </a:xfrm>
              <a:prstGeom prst="ellipse">
                <a:avLst/>
              </a:prstGeom>
              <a:solidFill>
                <a:srgbClr val="EA999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0"/>
              <p:cNvSpPr/>
              <p:nvPr/>
            </p:nvSpPr>
            <p:spPr>
              <a:xfrm>
                <a:off x="3173925" y="3168325"/>
                <a:ext cx="226200" cy="226200"/>
              </a:xfrm>
              <a:prstGeom prst="ellipse">
                <a:avLst/>
              </a:prstGeom>
              <a:solidFill>
                <a:srgbClr val="EA999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0"/>
              <p:cNvSpPr/>
              <p:nvPr/>
            </p:nvSpPr>
            <p:spPr>
              <a:xfrm>
                <a:off x="3858600" y="2610875"/>
                <a:ext cx="226200" cy="226200"/>
              </a:xfrm>
              <a:prstGeom prst="ellipse">
                <a:avLst/>
              </a:prstGeom>
              <a:solidFill>
                <a:srgbClr val="EA999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0"/>
              <p:cNvSpPr/>
              <p:nvPr/>
            </p:nvSpPr>
            <p:spPr>
              <a:xfrm>
                <a:off x="3736300" y="3725775"/>
                <a:ext cx="226200" cy="226200"/>
              </a:xfrm>
              <a:prstGeom prst="ellipse">
                <a:avLst/>
              </a:prstGeom>
              <a:solidFill>
                <a:srgbClr val="EA999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0"/>
              <p:cNvSpPr/>
              <p:nvPr/>
            </p:nvSpPr>
            <p:spPr>
              <a:xfrm>
                <a:off x="3858600" y="3386625"/>
                <a:ext cx="226200" cy="226200"/>
              </a:xfrm>
              <a:prstGeom prst="ellipse">
                <a:avLst/>
              </a:prstGeom>
              <a:solidFill>
                <a:srgbClr val="EA999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8" name="Google Shape;408;p20"/>
              <p:cNvCxnSpPr>
                <a:stCxn id="401" idx="4"/>
                <a:endCxn id="404" idx="0"/>
              </p:cNvCxnSpPr>
              <p:nvPr/>
            </p:nvCxnSpPr>
            <p:spPr>
              <a:xfrm>
                <a:off x="3287025" y="2797950"/>
                <a:ext cx="0" cy="370500"/>
              </a:xfrm>
              <a:prstGeom prst="straightConnector1">
                <a:avLst/>
              </a:prstGeom>
              <a:noFill/>
              <a:ln w="28575" cap="flat" cmpd="sng">
                <a:solidFill>
                  <a:schemeClr val="dk2"/>
                </a:solidFill>
                <a:prstDash val="solid"/>
                <a:round/>
                <a:headEnd type="none" w="sm" len="sm"/>
                <a:tailEnd type="none" w="sm" len="sm"/>
              </a:ln>
            </p:spPr>
          </p:cxnSp>
          <p:cxnSp>
            <p:nvCxnSpPr>
              <p:cNvPr id="409" name="Google Shape;409;p20"/>
              <p:cNvCxnSpPr>
                <a:stCxn id="401" idx="5"/>
                <a:endCxn id="402" idx="0"/>
              </p:cNvCxnSpPr>
              <p:nvPr/>
            </p:nvCxnSpPr>
            <p:spPr>
              <a:xfrm>
                <a:off x="3366999" y="2764824"/>
                <a:ext cx="336000" cy="198300"/>
              </a:xfrm>
              <a:prstGeom prst="straightConnector1">
                <a:avLst/>
              </a:prstGeom>
              <a:noFill/>
              <a:ln w="28575" cap="flat" cmpd="sng">
                <a:solidFill>
                  <a:schemeClr val="dk2"/>
                </a:solidFill>
                <a:prstDash val="solid"/>
                <a:round/>
                <a:headEnd type="none" w="sm" len="sm"/>
                <a:tailEnd type="none" w="sm" len="sm"/>
              </a:ln>
            </p:spPr>
          </p:cxnSp>
          <p:cxnSp>
            <p:nvCxnSpPr>
              <p:cNvPr id="410" name="Google Shape;410;p20"/>
              <p:cNvCxnSpPr>
                <a:stCxn id="406" idx="2"/>
                <a:endCxn id="403" idx="6"/>
              </p:cNvCxnSpPr>
              <p:nvPr/>
            </p:nvCxnSpPr>
            <p:spPr>
              <a:xfrm rot="10800000">
                <a:off x="3347200" y="3798075"/>
                <a:ext cx="389100" cy="40800"/>
              </a:xfrm>
              <a:prstGeom prst="straightConnector1">
                <a:avLst/>
              </a:prstGeom>
              <a:noFill/>
              <a:ln w="28575" cap="flat" cmpd="sng">
                <a:solidFill>
                  <a:schemeClr val="dk2"/>
                </a:solidFill>
                <a:prstDash val="solid"/>
                <a:round/>
                <a:headEnd type="none" w="sm" len="sm"/>
                <a:tailEnd type="none" w="sm" len="sm"/>
              </a:ln>
            </p:spPr>
          </p:cxnSp>
          <p:cxnSp>
            <p:nvCxnSpPr>
              <p:cNvPr id="411" name="Google Shape;411;p20"/>
              <p:cNvCxnSpPr>
                <a:stCxn id="404" idx="4"/>
                <a:endCxn id="403" idx="0"/>
              </p:cNvCxnSpPr>
              <p:nvPr/>
            </p:nvCxnSpPr>
            <p:spPr>
              <a:xfrm flipH="1">
                <a:off x="3233925" y="3394525"/>
                <a:ext cx="53100" cy="290400"/>
              </a:xfrm>
              <a:prstGeom prst="straightConnector1">
                <a:avLst/>
              </a:prstGeom>
              <a:noFill/>
              <a:ln w="28575" cap="flat" cmpd="sng">
                <a:solidFill>
                  <a:schemeClr val="dk2"/>
                </a:solidFill>
                <a:prstDash val="solid"/>
                <a:round/>
                <a:headEnd type="none" w="sm" len="sm"/>
                <a:tailEnd type="none" w="sm" len="sm"/>
              </a:ln>
            </p:spPr>
          </p:cxnSp>
          <p:cxnSp>
            <p:nvCxnSpPr>
              <p:cNvPr id="412" name="Google Shape;412;p20"/>
              <p:cNvCxnSpPr>
                <a:stCxn id="404" idx="6"/>
                <a:endCxn id="407" idx="2"/>
              </p:cNvCxnSpPr>
              <p:nvPr/>
            </p:nvCxnSpPr>
            <p:spPr>
              <a:xfrm>
                <a:off x="3400125" y="3281425"/>
                <a:ext cx="458400" cy="218400"/>
              </a:xfrm>
              <a:prstGeom prst="straightConnector1">
                <a:avLst/>
              </a:prstGeom>
              <a:noFill/>
              <a:ln w="28575" cap="flat" cmpd="sng">
                <a:solidFill>
                  <a:schemeClr val="dk2"/>
                </a:solidFill>
                <a:prstDash val="solid"/>
                <a:round/>
                <a:headEnd type="none" w="sm" len="sm"/>
                <a:tailEnd type="none" w="sm" len="sm"/>
              </a:ln>
            </p:spPr>
          </p:cxnSp>
          <p:cxnSp>
            <p:nvCxnSpPr>
              <p:cNvPr id="413" name="Google Shape;413;p20"/>
              <p:cNvCxnSpPr>
                <a:stCxn id="402" idx="5"/>
                <a:endCxn id="407" idx="0"/>
              </p:cNvCxnSpPr>
              <p:nvPr/>
            </p:nvCxnSpPr>
            <p:spPr>
              <a:xfrm>
                <a:off x="3782974" y="3156049"/>
                <a:ext cx="188700" cy="230700"/>
              </a:xfrm>
              <a:prstGeom prst="straightConnector1">
                <a:avLst/>
              </a:prstGeom>
              <a:noFill/>
              <a:ln w="28575" cap="flat" cmpd="sng">
                <a:solidFill>
                  <a:schemeClr val="dk2"/>
                </a:solidFill>
                <a:prstDash val="solid"/>
                <a:round/>
                <a:headEnd type="none" w="sm" len="sm"/>
                <a:tailEnd type="none" w="sm" len="sm"/>
              </a:ln>
            </p:spPr>
          </p:cxnSp>
          <p:cxnSp>
            <p:nvCxnSpPr>
              <p:cNvPr id="414" name="Google Shape;414;p20"/>
              <p:cNvCxnSpPr>
                <a:stCxn id="407" idx="3"/>
                <a:endCxn id="406" idx="7"/>
              </p:cNvCxnSpPr>
              <p:nvPr/>
            </p:nvCxnSpPr>
            <p:spPr>
              <a:xfrm>
                <a:off x="3891726" y="3579699"/>
                <a:ext cx="37500" cy="179100"/>
              </a:xfrm>
              <a:prstGeom prst="straightConnector1">
                <a:avLst/>
              </a:prstGeom>
              <a:noFill/>
              <a:ln w="28575" cap="flat" cmpd="sng">
                <a:solidFill>
                  <a:schemeClr val="dk2"/>
                </a:solidFill>
                <a:prstDash val="solid"/>
                <a:round/>
                <a:headEnd type="none" w="sm" len="sm"/>
                <a:tailEnd type="none" w="sm" len="sm"/>
              </a:ln>
            </p:spPr>
          </p:cxnSp>
          <p:cxnSp>
            <p:nvCxnSpPr>
              <p:cNvPr id="415" name="Google Shape;415;p20"/>
              <p:cNvCxnSpPr>
                <a:stCxn id="405" idx="2"/>
                <a:endCxn id="401" idx="6"/>
              </p:cNvCxnSpPr>
              <p:nvPr/>
            </p:nvCxnSpPr>
            <p:spPr>
              <a:xfrm rot="10800000">
                <a:off x="3400200" y="2684975"/>
                <a:ext cx="458400" cy="39000"/>
              </a:xfrm>
              <a:prstGeom prst="straightConnector1">
                <a:avLst/>
              </a:prstGeom>
              <a:noFill/>
              <a:ln w="28575" cap="flat" cmpd="sng">
                <a:solidFill>
                  <a:schemeClr val="dk2"/>
                </a:solidFill>
                <a:prstDash val="solid"/>
                <a:round/>
                <a:headEnd type="none" w="sm" len="sm"/>
                <a:tailEnd type="none" w="sm" len="sm"/>
              </a:ln>
            </p:spPr>
          </p:cxnSp>
          <p:cxnSp>
            <p:nvCxnSpPr>
              <p:cNvPr id="416" name="Google Shape;416;p20"/>
              <p:cNvCxnSpPr>
                <a:stCxn id="405" idx="4"/>
                <a:endCxn id="402" idx="7"/>
              </p:cNvCxnSpPr>
              <p:nvPr/>
            </p:nvCxnSpPr>
            <p:spPr>
              <a:xfrm flipH="1">
                <a:off x="3783000" y="2837075"/>
                <a:ext cx="188700" cy="159000"/>
              </a:xfrm>
              <a:prstGeom prst="straightConnector1">
                <a:avLst/>
              </a:prstGeom>
              <a:noFill/>
              <a:ln w="28575" cap="flat" cmpd="sng">
                <a:solidFill>
                  <a:schemeClr val="dk2"/>
                </a:solidFill>
                <a:prstDash val="solid"/>
                <a:round/>
                <a:headEnd type="none" w="sm" len="sm"/>
                <a:tailEnd type="none" w="sm" len="sm"/>
              </a:ln>
            </p:spPr>
          </p:cxnSp>
        </p:grpSp>
        <p:sp>
          <p:nvSpPr>
            <p:cNvPr id="417" name="Google Shape;417;p20"/>
            <p:cNvSpPr/>
            <p:nvPr/>
          </p:nvSpPr>
          <p:spPr>
            <a:xfrm>
              <a:off x="4439168" y="2340350"/>
              <a:ext cx="333000" cy="2114400"/>
            </a:xfrm>
            <a:prstGeom prst="roundRect">
              <a:avLst>
                <a:gd name="adj" fmla="val 16667"/>
              </a:avLst>
            </a:prstGeom>
            <a:solidFill>
              <a:srgbClr val="C9DAF8"/>
            </a:solidFill>
            <a:ln w="2857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8" name="Google Shape;418;p20"/>
            <p:cNvCxnSpPr/>
            <p:nvPr/>
          </p:nvCxnSpPr>
          <p:spPr>
            <a:xfrm rot="10800000">
              <a:off x="3740832" y="3397550"/>
              <a:ext cx="602400" cy="0"/>
            </a:xfrm>
            <a:prstGeom prst="straightConnector1">
              <a:avLst/>
            </a:prstGeom>
            <a:noFill/>
            <a:ln w="28575" cap="flat" cmpd="sng">
              <a:solidFill>
                <a:schemeClr val="dk2"/>
              </a:solidFill>
              <a:prstDash val="solid"/>
              <a:round/>
              <a:headEnd type="stealth" w="med" len="med"/>
              <a:tailEnd type="none" w="sm" len="sm"/>
            </a:ln>
          </p:spPr>
        </p:cxnSp>
        <p:sp>
          <p:nvSpPr>
            <p:cNvPr id="419" name="Google Shape;419;p20"/>
            <p:cNvSpPr/>
            <p:nvPr/>
          </p:nvSpPr>
          <p:spPr>
            <a:xfrm>
              <a:off x="4656793" y="2340386"/>
              <a:ext cx="333000" cy="2114400"/>
            </a:xfrm>
            <a:prstGeom prst="roundRect">
              <a:avLst>
                <a:gd name="adj" fmla="val 16667"/>
              </a:avLst>
            </a:prstGeom>
            <a:solidFill>
              <a:srgbClr val="FFF2CC"/>
            </a:solid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0"/>
            <p:cNvSpPr/>
            <p:nvPr/>
          </p:nvSpPr>
          <p:spPr>
            <a:xfrm>
              <a:off x="4917768" y="2343392"/>
              <a:ext cx="333000" cy="2114400"/>
            </a:xfrm>
            <a:prstGeom prst="roundRect">
              <a:avLst>
                <a:gd name="adj" fmla="val 16667"/>
              </a:avLst>
            </a:prstGeom>
            <a:solidFill>
              <a:srgbClr val="B6D7A8"/>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0"/>
            <p:cNvSpPr/>
            <p:nvPr/>
          </p:nvSpPr>
          <p:spPr>
            <a:xfrm>
              <a:off x="5190018" y="2343400"/>
              <a:ext cx="333000" cy="2114400"/>
            </a:xfrm>
            <a:prstGeom prst="roundRect">
              <a:avLst>
                <a:gd name="adj" fmla="val 16667"/>
              </a:avLst>
            </a:prstGeom>
            <a:solidFill>
              <a:srgbClr val="F4CCCC"/>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0"/>
            <p:cNvSpPr txBox="1"/>
            <p:nvPr/>
          </p:nvSpPr>
          <p:spPr>
            <a:xfrm>
              <a:off x="4172668" y="4471100"/>
              <a:ext cx="1677300" cy="414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90"/>
                <a:buFont typeface="Arial"/>
                <a:buNone/>
              </a:pPr>
              <a:r>
                <a:rPr lang="zh-TW" sz="1490" b="1" i="0" u="none" strike="noStrike" cap="none">
                  <a:solidFill>
                    <a:schemeClr val="dk1"/>
                  </a:solidFill>
                  <a:latin typeface="Arial"/>
                  <a:ea typeface="Arial"/>
                  <a:cs typeface="Arial"/>
                  <a:sym typeface="Arial"/>
                </a:rPr>
                <a:t>Linear Layers</a:t>
              </a:r>
              <a:endParaRPr sz="1000" b="1" i="0" u="none" strike="noStrike" cap="none">
                <a:solidFill>
                  <a:srgbClr val="000000"/>
                </a:solidFill>
                <a:latin typeface="Arial"/>
                <a:ea typeface="Arial"/>
                <a:cs typeface="Arial"/>
                <a:sym typeface="Arial"/>
              </a:endParaRPr>
            </a:p>
          </p:txBody>
        </p:sp>
        <p:cxnSp>
          <p:nvCxnSpPr>
            <p:cNvPr id="423" name="Google Shape;423;p20"/>
            <p:cNvCxnSpPr/>
            <p:nvPr/>
          </p:nvCxnSpPr>
          <p:spPr>
            <a:xfrm rot="10800000">
              <a:off x="5618771" y="3397400"/>
              <a:ext cx="375600" cy="2700"/>
            </a:xfrm>
            <a:prstGeom prst="straightConnector1">
              <a:avLst/>
            </a:prstGeom>
            <a:noFill/>
            <a:ln w="28575" cap="flat" cmpd="sng">
              <a:solidFill>
                <a:schemeClr val="dk2"/>
              </a:solidFill>
              <a:prstDash val="solid"/>
              <a:round/>
              <a:headEnd type="stealth" w="med" len="med"/>
              <a:tailEnd type="none" w="sm" len="sm"/>
            </a:ln>
          </p:spPr>
        </p:cxnSp>
        <p:sp>
          <p:nvSpPr>
            <p:cNvPr id="424" name="Google Shape;424;p20"/>
            <p:cNvSpPr txBox="1"/>
            <p:nvPr/>
          </p:nvSpPr>
          <p:spPr>
            <a:xfrm>
              <a:off x="5994371" y="3193100"/>
              <a:ext cx="1245900" cy="414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90"/>
                <a:buFont typeface="Arial"/>
                <a:buNone/>
              </a:pPr>
              <a:r>
                <a:rPr lang="zh-TW" sz="1490" b="1" i="0" u="none" strike="noStrike" cap="none">
                  <a:solidFill>
                    <a:schemeClr val="dk1"/>
                  </a:solidFill>
                  <a:latin typeface="Arial"/>
                  <a:ea typeface="Arial"/>
                  <a:cs typeface="Arial"/>
                  <a:sym typeface="Arial"/>
                </a:rPr>
                <a:t>Predictions</a:t>
              </a:r>
              <a:endParaRPr sz="1000" b="1" i="0" u="none" strike="noStrike" cap="none">
                <a:solidFill>
                  <a:schemeClr val="dk1"/>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6"/>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設計與實現 - APP架構</a:t>
            </a:r>
            <a:endParaRPr sz="3000" b="1">
              <a:solidFill>
                <a:schemeClr val="accent1"/>
              </a:solidFill>
            </a:endParaRPr>
          </a:p>
        </p:txBody>
      </p:sp>
      <p:pic>
        <p:nvPicPr>
          <p:cNvPr id="288" name="Google Shape;288;p16"/>
          <p:cNvPicPr preferRelativeResize="0"/>
          <p:nvPr/>
        </p:nvPicPr>
        <p:blipFill rotWithShape="1">
          <a:blip r:embed="rId3">
            <a:alphaModFix/>
          </a:blip>
          <a:srcRect/>
          <a:stretch/>
        </p:blipFill>
        <p:spPr>
          <a:xfrm>
            <a:off x="3487530" y="1019541"/>
            <a:ext cx="2168939" cy="3480227"/>
          </a:xfrm>
          <a:prstGeom prst="rect">
            <a:avLst/>
          </a:prstGeom>
          <a:noFill/>
          <a:ln>
            <a:noFill/>
          </a:ln>
        </p:spPr>
      </p:pic>
      <p:cxnSp>
        <p:nvCxnSpPr>
          <p:cNvPr id="289" name="Google Shape;289;p16"/>
          <p:cNvCxnSpPr/>
          <p:nvPr/>
        </p:nvCxnSpPr>
        <p:spPr>
          <a:xfrm>
            <a:off x="5215632" y="2759654"/>
            <a:ext cx="1309351" cy="0"/>
          </a:xfrm>
          <a:prstGeom prst="straightConnector1">
            <a:avLst/>
          </a:prstGeom>
          <a:noFill/>
          <a:ln w="28575" cap="flat" cmpd="sng">
            <a:solidFill>
              <a:schemeClr val="dk2"/>
            </a:solidFill>
            <a:prstDash val="solid"/>
            <a:round/>
            <a:headEnd type="none" w="sm" len="sm"/>
            <a:tailEnd type="stealth" w="med" len="med"/>
          </a:ln>
        </p:spPr>
      </p:cxnSp>
      <p:grpSp>
        <p:nvGrpSpPr>
          <p:cNvPr id="290" name="Google Shape;290;p16"/>
          <p:cNvGrpSpPr/>
          <p:nvPr/>
        </p:nvGrpSpPr>
        <p:grpSpPr>
          <a:xfrm>
            <a:off x="6524983" y="2296896"/>
            <a:ext cx="1801175" cy="925516"/>
            <a:chOff x="2859900" y="2768050"/>
            <a:chExt cx="1801175" cy="931475"/>
          </a:xfrm>
        </p:grpSpPr>
        <p:sp>
          <p:nvSpPr>
            <p:cNvPr id="291" name="Google Shape;291;p16"/>
            <p:cNvSpPr/>
            <p:nvPr/>
          </p:nvSpPr>
          <p:spPr>
            <a:xfrm>
              <a:off x="2900900" y="2801325"/>
              <a:ext cx="1711500" cy="898200"/>
            </a:xfrm>
            <a:prstGeom prst="rect">
              <a:avLst/>
            </a:prstGeom>
            <a:solidFill>
              <a:srgbClr val="E7E2DD"/>
            </a:solidFill>
            <a:ln w="28575" cap="flat" cmpd="sng">
              <a:solidFill>
                <a:srgbClr val="D0C8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6"/>
            <p:cNvSpPr txBox="1"/>
            <p:nvPr/>
          </p:nvSpPr>
          <p:spPr>
            <a:xfrm>
              <a:off x="2859900" y="2768050"/>
              <a:ext cx="1711500" cy="327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Sitting Hours</a:t>
              </a:r>
              <a:endParaRPr sz="500" b="1" i="0" u="none" strike="noStrike" cap="none">
                <a:solidFill>
                  <a:schemeClr val="dk1"/>
                </a:solidFill>
                <a:latin typeface="Arial"/>
                <a:ea typeface="Arial"/>
                <a:cs typeface="Arial"/>
                <a:sym typeface="Arial"/>
              </a:endParaRPr>
            </a:p>
          </p:txBody>
        </p:sp>
        <p:sp>
          <p:nvSpPr>
            <p:cNvPr id="293" name="Google Shape;293;p16"/>
            <p:cNvSpPr txBox="1"/>
            <p:nvPr/>
          </p:nvSpPr>
          <p:spPr>
            <a:xfrm>
              <a:off x="2893175" y="3047208"/>
              <a:ext cx="1767900" cy="49757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Show data</a:t>
              </a:r>
              <a:endParaRPr/>
            </a:p>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Remind users</a:t>
              </a:r>
              <a:endParaRPr sz="1300" b="0" i="0" u="none" strike="noStrike" cap="none">
                <a:solidFill>
                  <a:schemeClr val="dk1"/>
                </a:solidFill>
                <a:latin typeface="Arial"/>
                <a:ea typeface="Arial"/>
                <a:cs typeface="Arial"/>
                <a:sym typeface="Arial"/>
              </a:endParaRPr>
            </a:p>
          </p:txBody>
        </p:sp>
      </p:grpSp>
      <p:cxnSp>
        <p:nvCxnSpPr>
          <p:cNvPr id="294" name="Google Shape;294;p16"/>
          <p:cNvCxnSpPr/>
          <p:nvPr/>
        </p:nvCxnSpPr>
        <p:spPr>
          <a:xfrm rot="10800000">
            <a:off x="2862833" y="2691609"/>
            <a:ext cx="753955" cy="0"/>
          </a:xfrm>
          <a:prstGeom prst="straightConnector1">
            <a:avLst/>
          </a:prstGeom>
          <a:noFill/>
          <a:ln w="28575" cap="flat" cmpd="sng">
            <a:solidFill>
              <a:schemeClr val="dk2"/>
            </a:solidFill>
            <a:prstDash val="solid"/>
            <a:round/>
            <a:headEnd type="none" w="sm" len="sm"/>
            <a:tailEnd type="stealth" w="med" len="med"/>
          </a:ln>
        </p:spPr>
      </p:cxnSp>
      <p:grpSp>
        <p:nvGrpSpPr>
          <p:cNvPr id="295" name="Google Shape;295;p16"/>
          <p:cNvGrpSpPr/>
          <p:nvPr/>
        </p:nvGrpSpPr>
        <p:grpSpPr>
          <a:xfrm>
            <a:off x="1061658" y="1819359"/>
            <a:ext cx="1801175" cy="1062172"/>
            <a:chOff x="2859900" y="2768050"/>
            <a:chExt cx="1801175" cy="1069011"/>
          </a:xfrm>
        </p:grpSpPr>
        <p:sp>
          <p:nvSpPr>
            <p:cNvPr id="296" name="Google Shape;296;p16"/>
            <p:cNvSpPr/>
            <p:nvPr/>
          </p:nvSpPr>
          <p:spPr>
            <a:xfrm>
              <a:off x="2900900" y="2801325"/>
              <a:ext cx="1711500" cy="1035736"/>
            </a:xfrm>
            <a:prstGeom prst="rect">
              <a:avLst/>
            </a:prstGeom>
            <a:solidFill>
              <a:srgbClr val="E7E2DD"/>
            </a:solidFill>
            <a:ln w="28575" cap="flat" cmpd="sng">
              <a:solidFill>
                <a:srgbClr val="D0C8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6"/>
            <p:cNvSpPr txBox="1"/>
            <p:nvPr/>
          </p:nvSpPr>
          <p:spPr>
            <a:xfrm>
              <a:off x="2859900" y="2768050"/>
              <a:ext cx="1711500" cy="3871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Sitting Scores</a:t>
              </a:r>
              <a:endParaRPr sz="500" b="1" i="0" u="none" strike="noStrike" cap="none">
                <a:solidFill>
                  <a:schemeClr val="dk1"/>
                </a:solidFill>
                <a:latin typeface="Arial"/>
                <a:ea typeface="Arial"/>
                <a:cs typeface="Arial"/>
                <a:sym typeface="Arial"/>
              </a:endParaRPr>
            </a:p>
          </p:txBody>
        </p:sp>
        <p:sp>
          <p:nvSpPr>
            <p:cNvPr id="298" name="Google Shape;298;p16"/>
            <p:cNvSpPr txBox="1"/>
            <p:nvPr/>
          </p:nvSpPr>
          <p:spPr>
            <a:xfrm>
              <a:off x="2893175" y="3047208"/>
              <a:ext cx="1767900" cy="78985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Depends on the percentage of STRAIGHT</a:t>
              </a:r>
              <a:endParaRPr sz="1300" b="0" i="0" u="none" strike="noStrike" cap="none">
                <a:solidFill>
                  <a:schemeClr val="dk1"/>
                </a:solidFill>
                <a:latin typeface="Arial"/>
                <a:ea typeface="Arial"/>
                <a:cs typeface="Arial"/>
                <a:sym typeface="Arial"/>
              </a:endParaRPr>
            </a:p>
          </p:txBody>
        </p:sp>
      </p:grpSp>
      <p:cxnSp>
        <p:nvCxnSpPr>
          <p:cNvPr id="299" name="Google Shape;299;p16"/>
          <p:cNvCxnSpPr/>
          <p:nvPr/>
        </p:nvCxnSpPr>
        <p:spPr>
          <a:xfrm rot="10800000" flipH="1">
            <a:off x="5515276" y="1337852"/>
            <a:ext cx="1009800" cy="548700"/>
          </a:xfrm>
          <a:prstGeom prst="bentConnector3">
            <a:avLst>
              <a:gd name="adj1" fmla="val 50000"/>
            </a:avLst>
          </a:prstGeom>
          <a:noFill/>
          <a:ln w="28575" cap="flat" cmpd="sng">
            <a:solidFill>
              <a:schemeClr val="dk1"/>
            </a:solidFill>
            <a:prstDash val="solid"/>
            <a:round/>
            <a:headEnd type="none" w="sm" len="sm"/>
            <a:tailEnd type="triangle" w="med" len="med"/>
          </a:ln>
        </p:spPr>
      </p:cxnSp>
      <p:grpSp>
        <p:nvGrpSpPr>
          <p:cNvPr id="300" name="Google Shape;300;p16"/>
          <p:cNvGrpSpPr/>
          <p:nvPr/>
        </p:nvGrpSpPr>
        <p:grpSpPr>
          <a:xfrm>
            <a:off x="6524983" y="1145567"/>
            <a:ext cx="1009707" cy="384690"/>
            <a:chOff x="2859900" y="2768050"/>
            <a:chExt cx="1009707" cy="1101853"/>
          </a:xfrm>
        </p:grpSpPr>
        <p:sp>
          <p:nvSpPr>
            <p:cNvPr id="301" name="Google Shape;301;p16"/>
            <p:cNvSpPr/>
            <p:nvPr/>
          </p:nvSpPr>
          <p:spPr>
            <a:xfrm>
              <a:off x="2900900" y="2801324"/>
              <a:ext cx="968707" cy="1068579"/>
            </a:xfrm>
            <a:prstGeom prst="rect">
              <a:avLst/>
            </a:prstGeom>
            <a:solidFill>
              <a:srgbClr val="E7E2DD"/>
            </a:solidFill>
            <a:ln w="28575" cap="flat" cmpd="sng">
              <a:solidFill>
                <a:srgbClr val="D0C8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6"/>
            <p:cNvSpPr txBox="1"/>
            <p:nvPr/>
          </p:nvSpPr>
          <p:spPr>
            <a:xfrm>
              <a:off x="2859900" y="2768050"/>
              <a:ext cx="1009707" cy="110185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Users Info</a:t>
              </a:r>
              <a:endParaRPr sz="500" b="1" i="0" u="none" strike="noStrike" cap="none">
                <a:solidFill>
                  <a:schemeClr val="dk1"/>
                </a:solidFill>
                <a:latin typeface="Arial"/>
                <a:ea typeface="Arial"/>
                <a:cs typeface="Arial"/>
                <a:sym typeface="Arial"/>
              </a:endParaRPr>
            </a:p>
          </p:txBody>
        </p:sp>
      </p:grpSp>
      <p:cxnSp>
        <p:nvCxnSpPr>
          <p:cNvPr id="303" name="Google Shape;303;p16"/>
          <p:cNvCxnSpPr/>
          <p:nvPr/>
        </p:nvCxnSpPr>
        <p:spPr>
          <a:xfrm flipH="1">
            <a:off x="2862889" y="3598959"/>
            <a:ext cx="753900" cy="525000"/>
          </a:xfrm>
          <a:prstGeom prst="bentConnector3">
            <a:avLst>
              <a:gd name="adj1" fmla="val 50000"/>
            </a:avLst>
          </a:prstGeom>
          <a:noFill/>
          <a:ln w="28575" cap="flat" cmpd="sng">
            <a:solidFill>
              <a:schemeClr val="dk1"/>
            </a:solidFill>
            <a:prstDash val="solid"/>
            <a:round/>
            <a:headEnd type="none" w="sm" len="sm"/>
            <a:tailEnd type="triangle" w="med" len="med"/>
          </a:ln>
        </p:spPr>
      </p:cxnSp>
      <p:grpSp>
        <p:nvGrpSpPr>
          <p:cNvPr id="304" name="Google Shape;304;p16"/>
          <p:cNvGrpSpPr/>
          <p:nvPr/>
        </p:nvGrpSpPr>
        <p:grpSpPr>
          <a:xfrm>
            <a:off x="1057820" y="3637651"/>
            <a:ext cx="1801175" cy="862117"/>
            <a:chOff x="2859900" y="2768050"/>
            <a:chExt cx="1801175" cy="867668"/>
          </a:xfrm>
        </p:grpSpPr>
        <p:sp>
          <p:nvSpPr>
            <p:cNvPr id="305" name="Google Shape;305;p16"/>
            <p:cNvSpPr/>
            <p:nvPr/>
          </p:nvSpPr>
          <p:spPr>
            <a:xfrm>
              <a:off x="2900900" y="2801325"/>
              <a:ext cx="1711500" cy="834393"/>
            </a:xfrm>
            <a:prstGeom prst="rect">
              <a:avLst/>
            </a:prstGeom>
            <a:solidFill>
              <a:srgbClr val="E7E2DD"/>
            </a:solidFill>
            <a:ln w="28575" cap="flat" cmpd="sng">
              <a:solidFill>
                <a:srgbClr val="D0C8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6"/>
            <p:cNvSpPr txBox="1"/>
            <p:nvPr/>
          </p:nvSpPr>
          <p:spPr>
            <a:xfrm>
              <a:off x="2859900" y="2768050"/>
              <a:ext cx="1711500" cy="3871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1" i="0" u="none" strike="noStrike" cap="none">
                  <a:solidFill>
                    <a:schemeClr val="dk1"/>
                  </a:solidFill>
                  <a:latin typeface="Arial"/>
                  <a:ea typeface="Arial"/>
                  <a:cs typeface="Arial"/>
                  <a:sym typeface="Arial"/>
                </a:rPr>
                <a:t>Sitting Posture</a:t>
              </a:r>
              <a:endParaRPr sz="500" b="1" i="0" u="none" strike="noStrike" cap="none">
                <a:solidFill>
                  <a:schemeClr val="dk1"/>
                </a:solidFill>
                <a:latin typeface="Arial"/>
                <a:ea typeface="Arial"/>
                <a:cs typeface="Arial"/>
                <a:sym typeface="Arial"/>
              </a:endParaRPr>
            </a:p>
          </p:txBody>
        </p:sp>
        <p:sp>
          <p:nvSpPr>
            <p:cNvPr id="307" name="Google Shape;307;p16"/>
            <p:cNvSpPr txBox="1"/>
            <p:nvPr/>
          </p:nvSpPr>
          <p:spPr>
            <a:xfrm>
              <a:off x="2893175" y="3047208"/>
              <a:ext cx="1767900" cy="58851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Show data</a:t>
              </a:r>
              <a:endParaRPr/>
            </a:p>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chemeClr val="dk1"/>
                  </a:solidFill>
                  <a:latin typeface="Arial"/>
                  <a:ea typeface="Arial"/>
                  <a:cs typeface="Arial"/>
                  <a:sym typeface="Arial"/>
                </a:rPr>
                <a:t>- Remind users</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4F2502F0-3179-49A6-8E1F-BE74FBC770CD}"/>
              </a:ext>
            </a:extLst>
          </p:cNvPr>
          <p:cNvSpPr txBox="1">
            <a:spLocks/>
          </p:cNvSpPr>
          <p:nvPr/>
        </p:nvSpPr>
        <p:spPr>
          <a:xfrm>
            <a:off x="456717" y="2977193"/>
            <a:ext cx="4143729" cy="548640"/>
          </a:xfrm>
          <a:prstGeom prst="rect">
            <a:avLst/>
          </a:prstGeom>
        </p:spPr>
        <p:txBody>
          <a:bodyPr vert="horz" lIns="68580" tIns="34290" rIns="68580" bIns="34290" rtlCol="0" anchor="b">
            <a:normAutofit/>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400" kern="1200" baseline="0">
                <a:solidFill>
                  <a:schemeClr val="tx1"/>
                </a:solidFill>
                <a:effectLst/>
                <a:latin typeface="+mn-lt"/>
                <a:ea typeface="+mn-ea"/>
                <a:cs typeface="+mn-cs"/>
              </a:defRPr>
            </a:lvl1pPr>
            <a:lvl2pPr marL="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lumMod val="65000"/>
                    <a:lumOff val="35000"/>
                  </a:schemeClr>
                </a:solidFill>
                <a:latin typeface="+mn-lt"/>
                <a:ea typeface="+mn-ea"/>
                <a:cs typeface="+mn-cs"/>
              </a:defRPr>
            </a:lvl2pPr>
            <a:lvl3pPr marL="804672" indent="-228600" algn="ctr"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4pPr>
            <a:lvl5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1800" dirty="0">
                <a:latin typeface="微軟正黑體" panose="020B0604030504040204" pitchFamily="34" charset="-120"/>
                <a:ea typeface="微軟正黑體" panose="020B0604030504040204" pitchFamily="34" charset="-120"/>
              </a:rPr>
              <a:t>守護屁屁戰隊 </a:t>
            </a:r>
            <a:r>
              <a:rPr lang="en-US" altLang="zh-TW" sz="1800" dirty="0">
                <a:latin typeface="微軟正黑體" panose="020B0604030504040204" pitchFamily="34" charset="-120"/>
                <a:ea typeface="微軟正黑體" panose="020B0604030504040204" pitchFamily="34" charset="-120"/>
              </a:rPr>
              <a:t>Save Your Ass</a:t>
            </a:r>
            <a:endParaRPr lang="en-US" sz="1800" dirty="0">
              <a:latin typeface="微軟正黑體" panose="020B0604030504040204" pitchFamily="34" charset="-120"/>
              <a:ea typeface="微軟正黑體" panose="020B0604030504040204" pitchFamily="34" charset="-120"/>
            </a:endParaRPr>
          </a:p>
        </p:txBody>
      </p:sp>
      <p:sp>
        <p:nvSpPr>
          <p:cNvPr id="16" name="Text Placeholder 2">
            <a:extLst>
              <a:ext uri="{FF2B5EF4-FFF2-40B4-BE49-F238E27FC236}">
                <a16:creationId xmlns:a16="http://schemas.microsoft.com/office/drawing/2014/main" id="{F1DB5199-FF1D-4EFA-BC19-0F17299805D4}"/>
              </a:ext>
            </a:extLst>
          </p:cNvPr>
          <p:cNvSpPr>
            <a:spLocks noGrp="1"/>
          </p:cNvSpPr>
          <p:nvPr>
            <p:ph type="body" sz="quarter" idx="11"/>
          </p:nvPr>
        </p:nvSpPr>
        <p:spPr>
          <a:xfrm>
            <a:off x="328701" y="3980531"/>
            <a:ext cx="4143838" cy="297611"/>
          </a:xfrm>
        </p:spPr>
        <p:txBody>
          <a:bodyPr>
            <a:normAutofit fontScale="85000" lnSpcReduction="20000"/>
          </a:bodyPr>
          <a:lstStyle/>
          <a:p>
            <a:r>
              <a:rPr lang="en-US" dirty="0"/>
              <a:t>2022/07/22</a:t>
            </a:r>
          </a:p>
        </p:txBody>
      </p:sp>
      <p:sp>
        <p:nvSpPr>
          <p:cNvPr id="17" name="Subtitle 3">
            <a:extLst>
              <a:ext uri="{FF2B5EF4-FFF2-40B4-BE49-F238E27FC236}">
                <a16:creationId xmlns:a16="http://schemas.microsoft.com/office/drawing/2014/main" id="{E9B55988-F467-4C5F-B83C-A73B4A16B15B}"/>
              </a:ext>
            </a:extLst>
          </p:cNvPr>
          <p:cNvSpPr txBox="1">
            <a:spLocks/>
          </p:cNvSpPr>
          <p:nvPr/>
        </p:nvSpPr>
        <p:spPr>
          <a:xfrm>
            <a:off x="456717" y="2389691"/>
            <a:ext cx="8458924" cy="742950"/>
          </a:xfrm>
          <a:prstGeom prst="rect">
            <a:avLst/>
          </a:prstGeom>
        </p:spPr>
        <p:txBody>
          <a:bodyPr vert="horz" lIns="68580" tIns="34290" rIns="68580" bIns="34290" rtlCol="0">
            <a:normAutofit lnSpcReduction="10000"/>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800" b="0" kern="1200">
                <a:solidFill>
                  <a:schemeClr val="tx1"/>
                </a:solidFill>
                <a:effectLst/>
                <a:latin typeface="+mn-lt"/>
                <a:ea typeface="+mn-ea"/>
                <a:cs typeface="+mn-cs"/>
              </a:defRPr>
            </a:lvl1pPr>
            <a:lvl2pPr marL="45720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1"/>
              </a:buClr>
              <a:buFont typeface="Arial" panose="020B0604020202020204"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9pPr>
          </a:lstStyle>
          <a:p>
            <a:r>
              <a:rPr lang="zh-TW" altLang="en-US" sz="2100" dirty="0">
                <a:latin typeface="微軟正黑體" panose="020B0604030504040204" pitchFamily="34" charset="-120"/>
                <a:ea typeface="微軟正黑體" panose="020B0604030504040204" pitchFamily="34" charset="-120"/>
              </a:rPr>
              <a:t>智慧調整坐姿椅墊</a:t>
            </a:r>
            <a:endParaRPr lang="en-US" altLang="zh-TW" sz="2100" dirty="0">
              <a:latin typeface="微軟正黑體" panose="020B0604030504040204" pitchFamily="34" charset="-120"/>
              <a:ea typeface="微軟正黑體" panose="020B0604030504040204" pitchFamily="34" charset="-120"/>
            </a:endParaRPr>
          </a:p>
          <a:p>
            <a:r>
              <a:rPr lang="en-US" sz="2100" dirty="0">
                <a:latin typeface="微軟正黑體" panose="020B0604030504040204" pitchFamily="34" charset="-120"/>
                <a:ea typeface="微軟正黑體" panose="020B0604030504040204" pitchFamily="34" charset="-120"/>
              </a:rPr>
              <a:t>Smart Sitting Posture Correcting Cushion</a:t>
            </a:r>
          </a:p>
        </p:txBody>
      </p:sp>
      <p:sp>
        <p:nvSpPr>
          <p:cNvPr id="18" name="Title 4">
            <a:extLst>
              <a:ext uri="{FF2B5EF4-FFF2-40B4-BE49-F238E27FC236}">
                <a16:creationId xmlns:a16="http://schemas.microsoft.com/office/drawing/2014/main" id="{4EFAE123-17C3-4F45-A346-9506CAC8A4F2}"/>
              </a:ext>
            </a:extLst>
          </p:cNvPr>
          <p:cNvSpPr txBox="1">
            <a:spLocks/>
          </p:cNvSpPr>
          <p:nvPr/>
        </p:nvSpPr>
        <p:spPr>
          <a:xfrm>
            <a:off x="456717" y="974846"/>
            <a:ext cx="8458925" cy="1371600"/>
          </a:xfrm>
          <a:prstGeom prst="rect">
            <a:avLst/>
          </a:prstGeom>
        </p:spPr>
        <p:txBody>
          <a:bodyPr vert="horz" lIns="68580" tIns="34290" rIns="68580" bIns="34290" rtlCol="0" anchor="b">
            <a:normAutofit/>
          </a:bodyPr>
          <a:lstStyle>
            <a:lvl1pPr algn="l" defTabSz="914400" rtl="0" eaLnBrk="1" latinLnBrk="0" hangingPunct="1">
              <a:lnSpc>
                <a:spcPct val="100000"/>
              </a:lnSpc>
              <a:spcBef>
                <a:spcPct val="0"/>
              </a:spcBef>
              <a:buNone/>
              <a:defRPr sz="3600" b="0" kern="1200">
                <a:solidFill>
                  <a:schemeClr val="accent1"/>
                </a:solidFill>
                <a:effectLst/>
                <a:latin typeface="+mj-lt"/>
                <a:ea typeface="+mj-ea"/>
                <a:cs typeface="+mj-cs"/>
              </a:defRPr>
            </a:lvl1pPr>
          </a:lstStyle>
          <a:p>
            <a:pPr>
              <a:lnSpc>
                <a:spcPts val="3450"/>
              </a:lnSpc>
              <a:spcBef>
                <a:spcPts val="450"/>
              </a:spcBef>
              <a:spcAft>
                <a:spcPts val="450"/>
              </a:spcAft>
            </a:pPr>
            <a:r>
              <a:rPr lang="en-US" altLang="zh-TW" sz="2700" b="1" dirty="0">
                <a:latin typeface="微軟正黑體" panose="020B0604030504040204" pitchFamily="34" charset="-120"/>
                <a:ea typeface="微軟正黑體" panose="020B0604030504040204" pitchFamily="34" charset="-120"/>
              </a:rPr>
              <a:t>2022 Synopsys ARC </a:t>
            </a:r>
            <a:r>
              <a:rPr lang="zh-TW" altLang="en-US" sz="2700" b="1" dirty="0">
                <a:latin typeface="微軟正黑體" panose="020B0604030504040204" pitchFamily="34" charset="-120"/>
                <a:ea typeface="微軟正黑體" panose="020B0604030504040204" pitchFamily="34" charset="-120"/>
              </a:rPr>
              <a:t>盃 </a:t>
            </a:r>
            <a:r>
              <a:rPr lang="en-US" altLang="zh-TW" sz="2700" b="1" dirty="0" err="1">
                <a:latin typeface="微軟正黑體" panose="020B0604030504040204" pitchFamily="34" charset="-120"/>
                <a:ea typeface="微軟正黑體" panose="020B0604030504040204" pitchFamily="34" charset="-120"/>
              </a:rPr>
              <a:t>AIoT</a:t>
            </a:r>
            <a:r>
              <a:rPr lang="en-US" altLang="zh-TW" sz="2700" b="1" dirty="0">
                <a:latin typeface="微軟正黑體" panose="020B0604030504040204" pitchFamily="34" charset="-120"/>
                <a:ea typeface="微軟正黑體" panose="020B0604030504040204" pitchFamily="34" charset="-120"/>
              </a:rPr>
              <a:t> </a:t>
            </a:r>
            <a:r>
              <a:rPr lang="zh-TW" altLang="en-US" sz="2700" b="1" dirty="0">
                <a:latin typeface="微軟正黑體" panose="020B0604030504040204" pitchFamily="34" charset="-120"/>
                <a:ea typeface="微軟正黑體" panose="020B0604030504040204" pitchFamily="34" charset="-120"/>
              </a:rPr>
              <a:t>設計應用競賽</a:t>
            </a:r>
            <a:br>
              <a:rPr lang="en-US" altLang="zh-TW" sz="2700" b="1" dirty="0">
                <a:latin typeface="微軟正黑體" panose="020B0604030504040204" pitchFamily="34" charset="-120"/>
                <a:ea typeface="微軟正黑體" panose="020B0604030504040204" pitchFamily="34" charset="-120"/>
              </a:rPr>
            </a:br>
            <a:r>
              <a:rPr lang="zh-TW" altLang="en-US" sz="2700" b="1" dirty="0">
                <a:latin typeface="微軟正黑體" panose="020B0604030504040204" pitchFamily="34" charset="-120"/>
                <a:ea typeface="微軟正黑體" panose="020B0604030504040204" pitchFamily="34" charset="-120"/>
              </a:rPr>
              <a:t>提案作品</a:t>
            </a:r>
            <a:endParaRPr lang="en-US" sz="2700" b="1" dirty="0">
              <a:latin typeface="微軟正黑體" panose="020B0604030504040204" pitchFamily="34" charset="-120"/>
              <a:ea typeface="微軟正黑體" panose="020B0604030504040204" pitchFamily="34" charset="-120"/>
            </a:endParaRPr>
          </a:p>
        </p:txBody>
      </p:sp>
      <p:sp>
        <p:nvSpPr>
          <p:cNvPr id="6" name="Text Placeholder 1">
            <a:extLst>
              <a:ext uri="{FF2B5EF4-FFF2-40B4-BE49-F238E27FC236}">
                <a16:creationId xmlns:a16="http://schemas.microsoft.com/office/drawing/2014/main" id="{BF7228FD-B7C6-51DB-46E1-6469C7D53ED4}"/>
              </a:ext>
            </a:extLst>
          </p:cNvPr>
          <p:cNvSpPr txBox="1">
            <a:spLocks/>
          </p:cNvSpPr>
          <p:nvPr/>
        </p:nvSpPr>
        <p:spPr>
          <a:xfrm>
            <a:off x="456717" y="3525833"/>
            <a:ext cx="5352664" cy="548640"/>
          </a:xfrm>
          <a:prstGeom prst="rect">
            <a:avLst/>
          </a:prstGeom>
        </p:spPr>
        <p:txBody>
          <a:bodyPr vert="horz" lIns="68580" tIns="34290" rIns="68580" bIns="34290" rtlCol="0" anchor="b">
            <a:normAutofit fontScale="85000" lnSpcReduction="20000"/>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400" kern="1200" baseline="0">
                <a:solidFill>
                  <a:schemeClr val="tx1"/>
                </a:solidFill>
                <a:effectLst/>
                <a:latin typeface="+mn-lt"/>
                <a:ea typeface="+mn-ea"/>
                <a:cs typeface="+mn-cs"/>
              </a:defRPr>
            </a:lvl1pPr>
            <a:lvl2pPr marL="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lumMod val="65000"/>
                    <a:lumOff val="35000"/>
                  </a:schemeClr>
                </a:solidFill>
                <a:latin typeface="+mn-lt"/>
                <a:ea typeface="+mn-ea"/>
                <a:cs typeface="+mn-cs"/>
              </a:defRPr>
            </a:lvl2pPr>
            <a:lvl3pPr marL="804672" indent="-228600" algn="ctr"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4pPr>
            <a:lvl5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sz="1800" dirty="0">
                <a:latin typeface="微軟正黑體" panose="020B0604030504040204" pitchFamily="34" charset="-120"/>
                <a:ea typeface="微軟正黑體" panose="020B0604030504040204" pitchFamily="34" charset="-120"/>
              </a:rPr>
              <a:t>團隊成員：阮柏愷、曾子薰、邱俊瑋、徐培哲</a:t>
            </a:r>
            <a:endParaRPr lang="en-US" altLang="zh-TW" sz="1800" dirty="0">
              <a:latin typeface="微軟正黑體" panose="020B0604030504040204" pitchFamily="34" charset="-120"/>
              <a:ea typeface="微軟正黑體" panose="020B0604030504040204" pitchFamily="34" charset="-120"/>
            </a:endParaRPr>
          </a:p>
          <a:p>
            <a:r>
              <a:rPr lang="zh-TW" altLang="en-US" sz="1800" dirty="0">
                <a:latin typeface="微軟正黑體" panose="020B0604030504040204" pitchFamily="34" charset="-120"/>
                <a:ea typeface="微軟正黑體" panose="020B0604030504040204" pitchFamily="34" charset="-120"/>
              </a:rPr>
              <a:t>指導老師：温宏斌教授</a:t>
            </a:r>
            <a:endParaRPr lang="en-US" sz="1800" dirty="0">
              <a:latin typeface="微軟正黑體" panose="020B0604030504040204" pitchFamily="34" charset="-120"/>
              <a:ea typeface="微軟正黑體" panose="020B0604030504040204" pitchFamily="34" charset="-120"/>
            </a:endParaRPr>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1"/>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430" name="Google Shape;430;p21"/>
          <p:cNvSpPr txBox="1">
            <a:spLocks noGrp="1"/>
          </p:cNvSpPr>
          <p:nvPr>
            <p:ph type="body" idx="1"/>
          </p:nvPr>
        </p:nvSpPr>
        <p:spPr>
          <a:xfrm>
            <a:off x="342657" y="1807368"/>
            <a:ext cx="8458683" cy="2993232"/>
          </a:xfrm>
          <a:prstGeom prst="rect">
            <a:avLst/>
          </a:prstGeom>
          <a:noFill/>
          <a:ln>
            <a:noFill/>
          </a:ln>
        </p:spPr>
        <p:txBody>
          <a:bodyPr spcFirstLastPara="1" wrap="square" lIns="68575" tIns="34275" rIns="68575" bIns="34275" anchor="t" anchorCtr="0">
            <a:normAutofit/>
          </a:bodyPr>
          <a:lstStyle/>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作品概述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難點與創新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設計與實現</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chemeClr val="dk1"/>
                </a:solidFill>
              </a:rPr>
              <a:t>作品進度</a:t>
            </a:r>
            <a:endParaRPr b="1">
              <a:solidFill>
                <a:schemeClr val="dk1"/>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測試結果</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總結展望</a:t>
            </a:r>
            <a:endParaRPr/>
          </a:p>
          <a:p>
            <a:pPr marL="0" lvl="0" indent="0" algn="l" rtl="0">
              <a:lnSpc>
                <a:spcPct val="100000"/>
              </a:lnSpc>
              <a:spcBef>
                <a:spcPts val="500"/>
              </a:spcBef>
              <a:spcAft>
                <a:spcPts val="0"/>
              </a:spcAft>
              <a:buSzPts val="2100"/>
              <a:buNone/>
            </a:pPr>
            <a:endParaRPr b="1">
              <a:solidFill>
                <a:srgbClr val="BFBFB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2"/>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作品進度</a:t>
            </a:r>
            <a:endParaRPr sz="3000" b="1">
              <a:solidFill>
                <a:schemeClr val="accent1"/>
              </a:solidFill>
            </a:endParaRPr>
          </a:p>
        </p:txBody>
      </p:sp>
      <p:sp>
        <p:nvSpPr>
          <p:cNvPr id="3" name="Text Placeholder 2">
            <a:extLst>
              <a:ext uri="{FF2B5EF4-FFF2-40B4-BE49-F238E27FC236}">
                <a16:creationId xmlns:a16="http://schemas.microsoft.com/office/drawing/2014/main" id="{71BFBBE4-BDCD-98D8-E8A1-CED0F1B6F313}"/>
              </a:ext>
            </a:extLst>
          </p:cNvPr>
          <p:cNvSpPr>
            <a:spLocks noGrp="1"/>
          </p:cNvSpPr>
          <p:nvPr>
            <p:ph type="body" idx="1"/>
          </p:nvPr>
        </p:nvSpPr>
        <p:spPr/>
        <p:txBody>
          <a:bodyPr/>
          <a:lstStyle/>
          <a:p>
            <a:endParaRPr lang="zh-TW" altLang="en-US"/>
          </a:p>
        </p:txBody>
      </p:sp>
      <p:pic>
        <p:nvPicPr>
          <p:cNvPr id="5" name="Picture 4" descr="A picture containing floor, indoor, wall, chair&#10;&#10;Description automatically generated">
            <a:extLst>
              <a:ext uri="{FF2B5EF4-FFF2-40B4-BE49-F238E27FC236}">
                <a16:creationId xmlns:a16="http://schemas.microsoft.com/office/drawing/2014/main" id="{8B2190F2-72C6-DBF5-47CA-25B1428CE6C9}"/>
              </a:ext>
            </a:extLst>
          </p:cNvPr>
          <p:cNvPicPr>
            <a:picLocks noChangeAspect="1"/>
          </p:cNvPicPr>
          <p:nvPr/>
        </p:nvPicPr>
        <p:blipFill>
          <a:blip r:embed="rId3"/>
          <a:stretch>
            <a:fillRect/>
          </a:stretch>
        </p:blipFill>
        <p:spPr>
          <a:xfrm>
            <a:off x="2058163" y="922283"/>
            <a:ext cx="5027188" cy="3763946"/>
          </a:xfrm>
          <a:prstGeom prst="rect">
            <a:avLst/>
          </a:prstGeom>
        </p:spPr>
      </p:pic>
    </p:spTree>
    <p:extLst>
      <p:ext uri="{BB962C8B-B14F-4D97-AF65-F5344CB8AC3E}">
        <p14:creationId xmlns:p14="http://schemas.microsoft.com/office/powerpoint/2010/main" val="1094986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4"/>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作品進度 - 椅墊硬體建置</a:t>
            </a:r>
            <a:endParaRPr sz="3000" b="1">
              <a:solidFill>
                <a:schemeClr val="accent1"/>
              </a:solidFill>
            </a:endParaRPr>
          </a:p>
        </p:txBody>
      </p:sp>
      <p:pic>
        <p:nvPicPr>
          <p:cNvPr id="442" name="Google Shape;442;p24"/>
          <p:cNvPicPr preferRelativeResize="0"/>
          <p:nvPr/>
        </p:nvPicPr>
        <p:blipFill rotWithShape="1">
          <a:blip r:embed="rId3">
            <a:alphaModFix/>
          </a:blip>
          <a:srcRect t="14667" b="7231"/>
          <a:stretch/>
        </p:blipFill>
        <p:spPr>
          <a:xfrm>
            <a:off x="2724550" y="857250"/>
            <a:ext cx="3847500" cy="4017300"/>
          </a:xfrm>
          <a:prstGeom prst="roundRect">
            <a:avLst>
              <a:gd name="adj" fmla="val 16667"/>
            </a:avLst>
          </a:prstGeom>
          <a:noFill/>
          <a:ln>
            <a:noFill/>
          </a:ln>
          <a:effectLst>
            <a:outerShdw blurRad="57150" dist="19050" dir="5400000" algn="bl" rotWithShape="0">
              <a:srgbClr val="000000">
                <a:alpha val="49803"/>
              </a:srgbClr>
            </a:outerShdw>
          </a:effectLst>
        </p:spPr>
      </p:pic>
      <p:cxnSp>
        <p:nvCxnSpPr>
          <p:cNvPr id="443" name="Google Shape;443;p24"/>
          <p:cNvCxnSpPr/>
          <p:nvPr/>
        </p:nvCxnSpPr>
        <p:spPr>
          <a:xfrm rot="10800000">
            <a:off x="2082125" y="1722871"/>
            <a:ext cx="1530300" cy="9600"/>
          </a:xfrm>
          <a:prstGeom prst="straightConnector1">
            <a:avLst/>
          </a:prstGeom>
          <a:noFill/>
          <a:ln w="38100" cap="flat" cmpd="sng">
            <a:solidFill>
              <a:schemeClr val="dk2"/>
            </a:solidFill>
            <a:prstDash val="solid"/>
            <a:round/>
            <a:headEnd type="none" w="sm" len="sm"/>
            <a:tailEnd type="triangle" w="med" len="med"/>
          </a:ln>
        </p:spPr>
      </p:cxnSp>
      <p:sp>
        <p:nvSpPr>
          <p:cNvPr id="444" name="Google Shape;444;p24"/>
          <p:cNvSpPr txBox="1">
            <a:spLocks noGrp="1"/>
          </p:cNvSpPr>
          <p:nvPr>
            <p:ph type="body" idx="1"/>
          </p:nvPr>
        </p:nvSpPr>
        <p:spPr>
          <a:xfrm>
            <a:off x="681675" y="1247375"/>
            <a:ext cx="1400400" cy="960600"/>
          </a:xfrm>
          <a:prstGeom prst="rect">
            <a:avLst/>
          </a:prstGeom>
          <a:noFill/>
          <a:ln>
            <a:noFill/>
          </a:ln>
        </p:spPr>
        <p:txBody>
          <a:bodyPr spcFirstLastPara="1" wrap="square" lIns="68575" tIns="34275" rIns="68575" bIns="34275" anchor="t" anchorCtr="0">
            <a:normAutofit fontScale="92500"/>
          </a:bodyPr>
          <a:lstStyle/>
          <a:p>
            <a:pPr marL="0" lvl="0" indent="0" algn="ctr" rtl="0">
              <a:lnSpc>
                <a:spcPct val="100000"/>
              </a:lnSpc>
              <a:spcBef>
                <a:spcPts val="0"/>
              </a:spcBef>
              <a:spcAft>
                <a:spcPts val="0"/>
              </a:spcAft>
              <a:buSzPct val="77220"/>
              <a:buNone/>
            </a:pPr>
            <a:r>
              <a:rPr lang="zh-TW" sz="2100" b="1"/>
              <a:t>PCA9685 PWM </a:t>
            </a:r>
            <a:endParaRPr sz="2100" b="1"/>
          </a:p>
          <a:p>
            <a:pPr marL="0" lvl="0" indent="0" algn="ctr" rtl="0">
              <a:lnSpc>
                <a:spcPct val="100000"/>
              </a:lnSpc>
              <a:spcBef>
                <a:spcPts val="0"/>
              </a:spcBef>
              <a:spcAft>
                <a:spcPts val="0"/>
              </a:spcAft>
              <a:buSzPct val="77220"/>
              <a:buNone/>
            </a:pPr>
            <a:r>
              <a:rPr lang="zh-TW" sz="2100" b="1"/>
              <a:t>Driver (I2C)</a:t>
            </a:r>
            <a:endParaRPr sz="2100" b="1"/>
          </a:p>
        </p:txBody>
      </p:sp>
      <p:cxnSp>
        <p:nvCxnSpPr>
          <p:cNvPr id="445" name="Google Shape;445;p24"/>
          <p:cNvCxnSpPr/>
          <p:nvPr/>
        </p:nvCxnSpPr>
        <p:spPr>
          <a:xfrm rot="10800000">
            <a:off x="2317725" y="3358846"/>
            <a:ext cx="827400" cy="900"/>
          </a:xfrm>
          <a:prstGeom prst="straightConnector1">
            <a:avLst/>
          </a:prstGeom>
          <a:noFill/>
          <a:ln w="38100" cap="flat" cmpd="sng">
            <a:solidFill>
              <a:schemeClr val="dk2"/>
            </a:solidFill>
            <a:prstDash val="solid"/>
            <a:round/>
            <a:headEnd type="none" w="sm" len="sm"/>
            <a:tailEnd type="triangle" w="med" len="med"/>
          </a:ln>
        </p:spPr>
      </p:cxnSp>
      <p:sp>
        <p:nvSpPr>
          <p:cNvPr id="446" name="Google Shape;446;p24"/>
          <p:cNvSpPr txBox="1">
            <a:spLocks noGrp="1"/>
          </p:cNvSpPr>
          <p:nvPr>
            <p:ph type="body" idx="1"/>
          </p:nvPr>
        </p:nvSpPr>
        <p:spPr>
          <a:xfrm>
            <a:off x="1345875" y="2982050"/>
            <a:ext cx="1144500" cy="754500"/>
          </a:xfrm>
          <a:prstGeom prst="rect">
            <a:avLst/>
          </a:prstGeom>
          <a:noFill/>
          <a:ln>
            <a:noFill/>
          </a:ln>
        </p:spPr>
        <p:txBody>
          <a:bodyPr spcFirstLastPara="1" wrap="square" lIns="68575" tIns="34275" rIns="68575" bIns="34275" anchor="t" anchorCtr="0">
            <a:normAutofit fontScale="85000" lnSpcReduction="20000"/>
          </a:bodyPr>
          <a:lstStyle/>
          <a:p>
            <a:pPr marL="0" lvl="0" indent="0" algn="ctr" rtl="0">
              <a:lnSpc>
                <a:spcPct val="100000"/>
              </a:lnSpc>
              <a:spcBef>
                <a:spcPts val="0"/>
              </a:spcBef>
              <a:spcAft>
                <a:spcPts val="0"/>
              </a:spcAft>
              <a:buSzPct val="84033"/>
              <a:buNone/>
            </a:pPr>
            <a:r>
              <a:rPr lang="zh-TW" sz="2100" b="1"/>
              <a:t>5V 3A </a:t>
            </a:r>
            <a:endParaRPr sz="2100" b="1"/>
          </a:p>
          <a:p>
            <a:pPr marL="0" lvl="0" indent="0" algn="ctr" rtl="0">
              <a:lnSpc>
                <a:spcPct val="100000"/>
              </a:lnSpc>
              <a:spcBef>
                <a:spcPts val="0"/>
              </a:spcBef>
              <a:spcAft>
                <a:spcPts val="0"/>
              </a:spcAft>
              <a:buSzPct val="84033"/>
              <a:buNone/>
            </a:pPr>
            <a:r>
              <a:rPr lang="zh-TW" sz="2100" b="1"/>
              <a:t>Power Input</a:t>
            </a:r>
            <a:endParaRPr sz="2100" b="1"/>
          </a:p>
        </p:txBody>
      </p:sp>
      <p:cxnSp>
        <p:nvCxnSpPr>
          <p:cNvPr id="447" name="Google Shape;447;p24"/>
          <p:cNvCxnSpPr/>
          <p:nvPr/>
        </p:nvCxnSpPr>
        <p:spPr>
          <a:xfrm>
            <a:off x="4387475" y="3148075"/>
            <a:ext cx="2684100" cy="12300"/>
          </a:xfrm>
          <a:prstGeom prst="straightConnector1">
            <a:avLst/>
          </a:prstGeom>
          <a:noFill/>
          <a:ln w="38100" cap="flat" cmpd="sng">
            <a:solidFill>
              <a:schemeClr val="dk2"/>
            </a:solidFill>
            <a:prstDash val="solid"/>
            <a:round/>
            <a:headEnd type="none" w="sm" len="sm"/>
            <a:tailEnd type="triangle" w="med" len="med"/>
          </a:ln>
        </p:spPr>
      </p:cxnSp>
      <p:sp>
        <p:nvSpPr>
          <p:cNvPr id="448" name="Google Shape;448;p24"/>
          <p:cNvSpPr txBox="1">
            <a:spLocks noGrp="1"/>
          </p:cNvSpPr>
          <p:nvPr>
            <p:ph type="body" idx="1"/>
          </p:nvPr>
        </p:nvSpPr>
        <p:spPr>
          <a:xfrm>
            <a:off x="7163625" y="2879000"/>
            <a:ext cx="1611000" cy="960600"/>
          </a:xfrm>
          <a:prstGeom prst="rect">
            <a:avLst/>
          </a:prstGeom>
          <a:noFill/>
          <a:ln>
            <a:noFill/>
          </a:ln>
        </p:spPr>
        <p:txBody>
          <a:bodyPr spcFirstLastPara="1" wrap="square" lIns="68575" tIns="34275" rIns="68575" bIns="34275" anchor="t" anchorCtr="0">
            <a:normAutofit lnSpcReduction="10000"/>
          </a:bodyPr>
          <a:lstStyle/>
          <a:p>
            <a:pPr marL="0" lvl="0" indent="0" algn="ctr" rtl="0">
              <a:lnSpc>
                <a:spcPct val="100000"/>
              </a:lnSpc>
              <a:spcBef>
                <a:spcPts val="0"/>
              </a:spcBef>
              <a:spcAft>
                <a:spcPts val="0"/>
              </a:spcAft>
              <a:buSzPts val="1500"/>
              <a:buNone/>
            </a:pPr>
            <a:r>
              <a:rPr lang="zh-TW" sz="2100" b="1"/>
              <a:t>8-Channnel</a:t>
            </a:r>
            <a:endParaRPr sz="2100" b="1"/>
          </a:p>
          <a:p>
            <a:pPr marL="0" lvl="0" indent="0" algn="ctr" rtl="0">
              <a:lnSpc>
                <a:spcPct val="100000"/>
              </a:lnSpc>
              <a:spcBef>
                <a:spcPts val="0"/>
              </a:spcBef>
              <a:spcAft>
                <a:spcPts val="0"/>
              </a:spcAft>
              <a:buSzPts val="1500"/>
              <a:buNone/>
            </a:pPr>
            <a:r>
              <a:rPr lang="zh-TW" sz="2100" b="1"/>
              <a:t>10 bit ADC</a:t>
            </a:r>
            <a:endParaRPr sz="2100" b="1"/>
          </a:p>
          <a:p>
            <a:pPr marL="0" lvl="0" indent="0" algn="ctr" rtl="0">
              <a:lnSpc>
                <a:spcPct val="100000"/>
              </a:lnSpc>
              <a:spcBef>
                <a:spcPts val="0"/>
              </a:spcBef>
              <a:spcAft>
                <a:spcPts val="0"/>
              </a:spcAft>
              <a:buSzPts val="1500"/>
              <a:buNone/>
            </a:pPr>
            <a:r>
              <a:rPr lang="zh-TW" sz="2100" b="1"/>
              <a:t>(SPI)</a:t>
            </a:r>
            <a:endParaRPr sz="2100" b="1"/>
          </a:p>
        </p:txBody>
      </p:sp>
      <p:cxnSp>
        <p:nvCxnSpPr>
          <p:cNvPr id="449" name="Google Shape;449;p24"/>
          <p:cNvCxnSpPr>
            <a:endCxn id="450" idx="1"/>
          </p:cNvCxnSpPr>
          <p:nvPr/>
        </p:nvCxnSpPr>
        <p:spPr>
          <a:xfrm>
            <a:off x="5500725" y="2323950"/>
            <a:ext cx="1460100" cy="21000"/>
          </a:xfrm>
          <a:prstGeom prst="straightConnector1">
            <a:avLst/>
          </a:prstGeom>
          <a:noFill/>
          <a:ln w="38100" cap="flat" cmpd="sng">
            <a:solidFill>
              <a:schemeClr val="dk2"/>
            </a:solidFill>
            <a:prstDash val="solid"/>
            <a:round/>
            <a:headEnd type="none" w="sm" len="sm"/>
            <a:tailEnd type="triangle" w="med" len="med"/>
          </a:ln>
        </p:spPr>
      </p:cxnSp>
      <p:sp>
        <p:nvSpPr>
          <p:cNvPr id="450" name="Google Shape;450;p24"/>
          <p:cNvSpPr txBox="1">
            <a:spLocks noGrp="1"/>
          </p:cNvSpPr>
          <p:nvPr>
            <p:ph type="body" idx="1"/>
          </p:nvPr>
        </p:nvSpPr>
        <p:spPr>
          <a:xfrm>
            <a:off x="6960825" y="2149950"/>
            <a:ext cx="2169000" cy="3900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500"/>
              <a:buNone/>
            </a:pPr>
            <a:r>
              <a:rPr lang="zh-TW" sz="2100" b="1"/>
              <a:t>Data Input Pin</a:t>
            </a:r>
            <a:endParaRPr sz="2100" b="1"/>
          </a:p>
        </p:txBody>
      </p:sp>
      <p:pic>
        <p:nvPicPr>
          <p:cNvPr id="451" name="Google Shape;451;p24" descr="A picture containing electronics, circuit&#10;&#10;Description automatically generated"/>
          <p:cNvPicPr preferRelativeResize="0"/>
          <p:nvPr/>
        </p:nvPicPr>
        <p:blipFill rotWithShape="1">
          <a:blip r:embed="rId4">
            <a:alphaModFix/>
          </a:blip>
          <a:srcRect/>
          <a:stretch/>
        </p:blipFill>
        <p:spPr>
          <a:xfrm rot="823664" flipH="1">
            <a:off x="7184938" y="212263"/>
            <a:ext cx="1720769" cy="1289995"/>
          </a:xfrm>
          <a:prstGeom prst="rect">
            <a:avLst/>
          </a:prstGeom>
          <a:noFill/>
          <a:ln>
            <a:noFill/>
          </a:ln>
        </p:spPr>
      </p:pic>
      <p:cxnSp>
        <p:nvCxnSpPr>
          <p:cNvPr id="452" name="Google Shape;452;p24"/>
          <p:cNvCxnSpPr/>
          <p:nvPr/>
        </p:nvCxnSpPr>
        <p:spPr>
          <a:xfrm rot="10800000" flipH="1">
            <a:off x="5664050" y="966675"/>
            <a:ext cx="1722900" cy="545400"/>
          </a:xfrm>
          <a:prstGeom prst="curvedConnector3">
            <a:avLst>
              <a:gd name="adj1" fmla="val 54672"/>
            </a:avLst>
          </a:prstGeom>
          <a:noFill/>
          <a:ln w="38100" cap="flat" cmpd="sng">
            <a:solidFill>
              <a:schemeClr val="dk2"/>
            </a:solidFill>
            <a:prstDash val="solid"/>
            <a:round/>
            <a:headEnd type="diamond" w="med" len="med"/>
            <a:tailEnd type="diamond" w="med" len="med"/>
          </a:ln>
        </p:spPr>
      </p:cxnSp>
      <p:sp>
        <p:nvSpPr>
          <p:cNvPr id="453" name="Google Shape;453;p24"/>
          <p:cNvSpPr txBox="1">
            <a:spLocks noGrp="1"/>
          </p:cNvSpPr>
          <p:nvPr>
            <p:ph type="body" idx="1"/>
          </p:nvPr>
        </p:nvSpPr>
        <p:spPr>
          <a:xfrm rot="-1576118">
            <a:off x="5843024" y="929791"/>
            <a:ext cx="1400423" cy="310460"/>
          </a:xfrm>
          <a:prstGeom prst="rect">
            <a:avLst/>
          </a:prstGeom>
          <a:noFill/>
          <a:ln>
            <a:noFill/>
          </a:ln>
        </p:spPr>
        <p:txBody>
          <a:bodyPr spcFirstLastPara="1" wrap="square" lIns="68575" tIns="34275" rIns="68575" bIns="34275" anchor="t" anchorCtr="0">
            <a:normAutofit lnSpcReduction="10000"/>
          </a:bodyPr>
          <a:lstStyle/>
          <a:p>
            <a:pPr marL="0" lvl="0" indent="0" algn="ctr" rtl="0">
              <a:lnSpc>
                <a:spcPct val="100000"/>
              </a:lnSpc>
              <a:spcBef>
                <a:spcPts val="0"/>
              </a:spcBef>
              <a:spcAft>
                <a:spcPts val="0"/>
              </a:spcAft>
              <a:buSzPts val="1500"/>
              <a:buNone/>
            </a:pPr>
            <a:r>
              <a:rPr lang="zh-TW" sz="1600" b="1"/>
              <a:t>USB Cable</a:t>
            </a:r>
            <a:endParaRPr sz="1600" b="1"/>
          </a:p>
        </p:txBody>
      </p:sp>
      <p:sp>
        <p:nvSpPr>
          <p:cNvPr id="454" name="Google Shape;454;p24"/>
          <p:cNvSpPr txBox="1">
            <a:spLocks noGrp="1"/>
          </p:cNvSpPr>
          <p:nvPr>
            <p:ph type="body" idx="1"/>
          </p:nvPr>
        </p:nvSpPr>
        <p:spPr>
          <a:xfrm rot="654308">
            <a:off x="7519058" y="1402689"/>
            <a:ext cx="1357412" cy="310714"/>
          </a:xfrm>
          <a:prstGeom prst="rect">
            <a:avLst/>
          </a:prstGeom>
          <a:noFill/>
          <a:ln>
            <a:noFill/>
          </a:ln>
        </p:spPr>
        <p:txBody>
          <a:bodyPr spcFirstLastPara="1" wrap="square" lIns="68575" tIns="34275" rIns="68575" bIns="34275" anchor="t" anchorCtr="0">
            <a:normAutofit lnSpcReduction="10000"/>
          </a:bodyPr>
          <a:lstStyle/>
          <a:p>
            <a:pPr marL="0" lvl="0" indent="0" algn="l" rtl="0">
              <a:lnSpc>
                <a:spcPct val="100000"/>
              </a:lnSpc>
              <a:spcBef>
                <a:spcPts val="0"/>
              </a:spcBef>
              <a:spcAft>
                <a:spcPts val="0"/>
              </a:spcAft>
              <a:buSzPts val="1500"/>
              <a:buNone/>
            </a:pPr>
            <a:r>
              <a:rPr lang="zh-TW" sz="1600" b="1"/>
              <a:t>EM9D</a:t>
            </a:r>
            <a:endParaRPr sz="16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0" name="Google Shape;460;p25"/>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作品進度 - 椅墊硬體建置</a:t>
            </a:r>
            <a:endParaRPr sz="3000" b="1">
              <a:solidFill>
                <a:schemeClr val="accent1"/>
              </a:solidFill>
            </a:endParaRPr>
          </a:p>
        </p:txBody>
      </p:sp>
      <p:pic>
        <p:nvPicPr>
          <p:cNvPr id="3" name="Picture 2" descr="A picture containing indoor, cloth&#10;&#10;Description automatically generated">
            <a:extLst>
              <a:ext uri="{FF2B5EF4-FFF2-40B4-BE49-F238E27FC236}">
                <a16:creationId xmlns:a16="http://schemas.microsoft.com/office/drawing/2014/main" id="{ABE356C2-698A-775E-F9EE-3F836DBB505D}"/>
              </a:ext>
            </a:extLst>
          </p:cNvPr>
          <p:cNvPicPr>
            <a:picLocks noChangeAspect="1"/>
          </p:cNvPicPr>
          <p:nvPr/>
        </p:nvPicPr>
        <p:blipFill rotWithShape="1">
          <a:blip r:embed="rId3"/>
          <a:srcRect l="11799" r="12865"/>
          <a:stretch/>
        </p:blipFill>
        <p:spPr>
          <a:xfrm rot="16200000">
            <a:off x="4645989" y="729004"/>
            <a:ext cx="4295152" cy="4015068"/>
          </a:xfrm>
          <a:prstGeom prst="rect">
            <a:avLst/>
          </a:prstGeom>
        </p:spPr>
      </p:pic>
      <p:sp>
        <p:nvSpPr>
          <p:cNvPr id="474" name="Google Shape;474;p25"/>
          <p:cNvSpPr/>
          <p:nvPr/>
        </p:nvSpPr>
        <p:spPr>
          <a:xfrm rot="18340808">
            <a:off x="7222916" y="1351308"/>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4;p25">
            <a:extLst>
              <a:ext uri="{FF2B5EF4-FFF2-40B4-BE49-F238E27FC236}">
                <a16:creationId xmlns:a16="http://schemas.microsoft.com/office/drawing/2014/main" id="{493A29E1-8D1F-72C1-2BED-C1158D47B7AF}"/>
              </a:ext>
            </a:extLst>
          </p:cNvPr>
          <p:cNvSpPr/>
          <p:nvPr/>
        </p:nvSpPr>
        <p:spPr>
          <a:xfrm rot="18860109">
            <a:off x="7693391" y="2186028"/>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4;p25">
            <a:extLst>
              <a:ext uri="{FF2B5EF4-FFF2-40B4-BE49-F238E27FC236}">
                <a16:creationId xmlns:a16="http://schemas.microsoft.com/office/drawing/2014/main" id="{2AF2ABC3-3BCB-265F-07B8-A4965DAB30D0}"/>
              </a:ext>
            </a:extLst>
          </p:cNvPr>
          <p:cNvSpPr/>
          <p:nvPr/>
        </p:nvSpPr>
        <p:spPr>
          <a:xfrm rot="19429752">
            <a:off x="7372040" y="2699587"/>
            <a:ext cx="375161" cy="406786"/>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7802204" y="1275307"/>
            <a:ext cx="401417" cy="358463"/>
          </a:xfrm>
          <a:prstGeom prst="flowChartProcess">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4;p25">
            <a:extLst>
              <a:ext uri="{FF2B5EF4-FFF2-40B4-BE49-F238E27FC236}">
                <a16:creationId xmlns:a16="http://schemas.microsoft.com/office/drawing/2014/main" id="{9ED2DCDD-E148-F8DA-AA29-5F9900A1A1CC}"/>
              </a:ext>
            </a:extLst>
          </p:cNvPr>
          <p:cNvSpPr/>
          <p:nvPr/>
        </p:nvSpPr>
        <p:spPr>
          <a:xfrm rot="16200000">
            <a:off x="7222405" y="3414631"/>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4;p25">
            <a:extLst>
              <a:ext uri="{FF2B5EF4-FFF2-40B4-BE49-F238E27FC236}">
                <a16:creationId xmlns:a16="http://schemas.microsoft.com/office/drawing/2014/main" id="{3BFC91FC-94C4-499E-D39F-656B815863EB}"/>
              </a:ext>
            </a:extLst>
          </p:cNvPr>
          <p:cNvSpPr/>
          <p:nvPr/>
        </p:nvSpPr>
        <p:spPr>
          <a:xfrm rot="16200000">
            <a:off x="6245487" y="3421908"/>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4;p25">
            <a:extLst>
              <a:ext uri="{FF2B5EF4-FFF2-40B4-BE49-F238E27FC236}">
                <a16:creationId xmlns:a16="http://schemas.microsoft.com/office/drawing/2014/main" id="{DC9015A4-E36B-47D3-738C-4D83E0389E6F}"/>
              </a:ext>
            </a:extLst>
          </p:cNvPr>
          <p:cNvSpPr/>
          <p:nvPr/>
        </p:nvSpPr>
        <p:spPr>
          <a:xfrm rot="12788033">
            <a:off x="5688153" y="2127782"/>
            <a:ext cx="375161" cy="406786"/>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4;p25">
            <a:extLst>
              <a:ext uri="{FF2B5EF4-FFF2-40B4-BE49-F238E27FC236}">
                <a16:creationId xmlns:a16="http://schemas.microsoft.com/office/drawing/2014/main" id="{5508481F-D3DB-B3B5-D557-C84F96676876}"/>
              </a:ext>
            </a:extLst>
          </p:cNvPr>
          <p:cNvSpPr/>
          <p:nvPr/>
        </p:nvSpPr>
        <p:spPr>
          <a:xfrm rot="14150372">
            <a:off x="6018427" y="1351530"/>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4;p25">
            <a:extLst>
              <a:ext uri="{FF2B5EF4-FFF2-40B4-BE49-F238E27FC236}">
                <a16:creationId xmlns:a16="http://schemas.microsoft.com/office/drawing/2014/main" id="{1D6CA9B0-65FA-DAC8-D226-5EF3FED1AE17}"/>
              </a:ext>
            </a:extLst>
          </p:cNvPr>
          <p:cNvSpPr/>
          <p:nvPr/>
        </p:nvSpPr>
        <p:spPr>
          <a:xfrm rot="15626679">
            <a:off x="6356051" y="844167"/>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7;p25">
            <a:extLst>
              <a:ext uri="{FF2B5EF4-FFF2-40B4-BE49-F238E27FC236}">
                <a16:creationId xmlns:a16="http://schemas.microsoft.com/office/drawing/2014/main" id="{6F80AD6E-F23B-0C1E-442A-AE1227F4401A}"/>
              </a:ext>
            </a:extLst>
          </p:cNvPr>
          <p:cNvSpPr/>
          <p:nvPr/>
        </p:nvSpPr>
        <p:spPr>
          <a:xfrm>
            <a:off x="7980063" y="2284370"/>
            <a:ext cx="401417" cy="358463"/>
          </a:xfrm>
          <a:prstGeom prst="flowChartProcess">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7;p25">
            <a:extLst>
              <a:ext uri="{FF2B5EF4-FFF2-40B4-BE49-F238E27FC236}">
                <a16:creationId xmlns:a16="http://schemas.microsoft.com/office/drawing/2014/main" id="{D215AA49-3F78-4CFC-7D19-4A282125FAC7}"/>
              </a:ext>
            </a:extLst>
          </p:cNvPr>
          <p:cNvSpPr/>
          <p:nvPr/>
        </p:nvSpPr>
        <p:spPr>
          <a:xfrm>
            <a:off x="8053496" y="3200019"/>
            <a:ext cx="401417" cy="358463"/>
          </a:xfrm>
          <a:prstGeom prst="flowChartProcess">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7;p25">
            <a:extLst>
              <a:ext uri="{FF2B5EF4-FFF2-40B4-BE49-F238E27FC236}">
                <a16:creationId xmlns:a16="http://schemas.microsoft.com/office/drawing/2014/main" id="{65DE654B-5373-2FED-ADB9-0582F7B7FBDA}"/>
              </a:ext>
            </a:extLst>
          </p:cNvPr>
          <p:cNvSpPr/>
          <p:nvPr/>
        </p:nvSpPr>
        <p:spPr>
          <a:xfrm>
            <a:off x="6746031" y="3098632"/>
            <a:ext cx="401417" cy="358463"/>
          </a:xfrm>
          <a:prstGeom prst="flowChartProcess">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67;p25">
            <a:extLst>
              <a:ext uri="{FF2B5EF4-FFF2-40B4-BE49-F238E27FC236}">
                <a16:creationId xmlns:a16="http://schemas.microsoft.com/office/drawing/2014/main" id="{C96B74AC-DF62-C291-482D-2ED4938DE7D6}"/>
              </a:ext>
            </a:extLst>
          </p:cNvPr>
          <p:cNvSpPr/>
          <p:nvPr/>
        </p:nvSpPr>
        <p:spPr>
          <a:xfrm>
            <a:off x="6746031" y="2092867"/>
            <a:ext cx="401417" cy="358463"/>
          </a:xfrm>
          <a:prstGeom prst="flowChartProcess">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7;p25">
            <a:extLst>
              <a:ext uri="{FF2B5EF4-FFF2-40B4-BE49-F238E27FC236}">
                <a16:creationId xmlns:a16="http://schemas.microsoft.com/office/drawing/2014/main" id="{621B6ADA-C160-DA0F-84DC-0623CBB4F64D}"/>
              </a:ext>
            </a:extLst>
          </p:cNvPr>
          <p:cNvSpPr/>
          <p:nvPr/>
        </p:nvSpPr>
        <p:spPr>
          <a:xfrm>
            <a:off x="6644041" y="1395797"/>
            <a:ext cx="401417" cy="358463"/>
          </a:xfrm>
          <a:prstGeom prst="flowChartProcess">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7;p25">
            <a:extLst>
              <a:ext uri="{FF2B5EF4-FFF2-40B4-BE49-F238E27FC236}">
                <a16:creationId xmlns:a16="http://schemas.microsoft.com/office/drawing/2014/main" id="{FEEFFEBE-27BB-B038-356E-14795A06B3CC}"/>
              </a:ext>
            </a:extLst>
          </p:cNvPr>
          <p:cNvSpPr/>
          <p:nvPr/>
        </p:nvSpPr>
        <p:spPr>
          <a:xfrm>
            <a:off x="5115095" y="3573315"/>
            <a:ext cx="401417" cy="358463"/>
          </a:xfrm>
          <a:prstGeom prst="flowChartProcess">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7;p25">
            <a:extLst>
              <a:ext uri="{FF2B5EF4-FFF2-40B4-BE49-F238E27FC236}">
                <a16:creationId xmlns:a16="http://schemas.microsoft.com/office/drawing/2014/main" id="{86F90FF6-B89B-93CE-35F7-AAAD4E7FFF7F}"/>
              </a:ext>
            </a:extLst>
          </p:cNvPr>
          <p:cNvSpPr/>
          <p:nvPr/>
        </p:nvSpPr>
        <p:spPr>
          <a:xfrm>
            <a:off x="5151427" y="2324640"/>
            <a:ext cx="401417" cy="358463"/>
          </a:xfrm>
          <a:prstGeom prst="flowChartProcess">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7;p25">
            <a:extLst>
              <a:ext uri="{FF2B5EF4-FFF2-40B4-BE49-F238E27FC236}">
                <a16:creationId xmlns:a16="http://schemas.microsoft.com/office/drawing/2014/main" id="{262A6A76-C9F1-20FA-33CE-207789361688}"/>
              </a:ext>
            </a:extLst>
          </p:cNvPr>
          <p:cNvSpPr/>
          <p:nvPr/>
        </p:nvSpPr>
        <p:spPr>
          <a:xfrm>
            <a:off x="5541039" y="1499946"/>
            <a:ext cx="401417" cy="358463"/>
          </a:xfrm>
          <a:prstGeom prst="flowChartProcess">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461;p25">
            <a:extLst>
              <a:ext uri="{FF2B5EF4-FFF2-40B4-BE49-F238E27FC236}">
                <a16:creationId xmlns:a16="http://schemas.microsoft.com/office/drawing/2014/main" id="{C2E1DC5F-8524-E831-4F76-2D1776994059}"/>
              </a:ext>
            </a:extLst>
          </p:cNvPr>
          <p:cNvCxnSpPr/>
          <p:nvPr/>
        </p:nvCxnSpPr>
        <p:spPr>
          <a:xfrm rot="10800000">
            <a:off x="4300775" y="1449875"/>
            <a:ext cx="1914300" cy="39600"/>
          </a:xfrm>
          <a:prstGeom prst="straightConnector1">
            <a:avLst/>
          </a:prstGeom>
          <a:noFill/>
          <a:ln w="38100" cap="flat" cmpd="sng">
            <a:solidFill>
              <a:schemeClr val="dk1"/>
            </a:solidFill>
            <a:prstDash val="solid"/>
            <a:round/>
            <a:headEnd type="none" w="sm" len="sm"/>
            <a:tailEnd type="triangle" w="med" len="med"/>
          </a:ln>
        </p:spPr>
      </p:cxnSp>
      <p:sp>
        <p:nvSpPr>
          <p:cNvPr id="52" name="Google Shape;462;p25">
            <a:extLst>
              <a:ext uri="{FF2B5EF4-FFF2-40B4-BE49-F238E27FC236}">
                <a16:creationId xmlns:a16="http://schemas.microsoft.com/office/drawing/2014/main" id="{9D280B78-1296-B663-8164-D4C5A3D45021}"/>
              </a:ext>
            </a:extLst>
          </p:cNvPr>
          <p:cNvSpPr txBox="1">
            <a:spLocks/>
          </p:cNvSpPr>
          <p:nvPr/>
        </p:nvSpPr>
        <p:spPr>
          <a:xfrm>
            <a:off x="1673175" y="1265825"/>
            <a:ext cx="2516100" cy="414000"/>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pPr marL="0" indent="0">
              <a:spcBef>
                <a:spcPts val="0"/>
              </a:spcBef>
              <a:buFont typeface="Arial"/>
              <a:buNone/>
            </a:pPr>
            <a:r>
              <a:rPr lang="en-US" altLang="zh-TW" sz="2100" b="1"/>
              <a:t>Pressure Sensors</a:t>
            </a:r>
            <a:endParaRPr lang="en-US" sz="2100" b="1"/>
          </a:p>
        </p:txBody>
      </p:sp>
      <p:pic>
        <p:nvPicPr>
          <p:cNvPr id="53" name="Google Shape;463;p25" descr="A picture containing electronics, circuit&#10;&#10;Description automatically generated">
            <a:extLst>
              <a:ext uri="{FF2B5EF4-FFF2-40B4-BE49-F238E27FC236}">
                <a16:creationId xmlns:a16="http://schemas.microsoft.com/office/drawing/2014/main" id="{847E7D6F-56B5-D09D-4C76-7EF8131B24B5}"/>
              </a:ext>
            </a:extLst>
          </p:cNvPr>
          <p:cNvPicPr preferRelativeResize="0"/>
          <p:nvPr/>
        </p:nvPicPr>
        <p:blipFill rotWithShape="1">
          <a:blip r:embed="rId4">
            <a:alphaModFix/>
          </a:blip>
          <a:srcRect/>
          <a:stretch/>
        </p:blipFill>
        <p:spPr>
          <a:xfrm rot="-823668">
            <a:off x="333077" y="2922235"/>
            <a:ext cx="1694197" cy="1270080"/>
          </a:xfrm>
          <a:prstGeom prst="rect">
            <a:avLst/>
          </a:prstGeom>
          <a:noFill/>
          <a:ln>
            <a:noFill/>
          </a:ln>
        </p:spPr>
      </p:pic>
      <p:cxnSp>
        <p:nvCxnSpPr>
          <p:cNvPr id="54" name="Google Shape;464;p25">
            <a:extLst>
              <a:ext uri="{FF2B5EF4-FFF2-40B4-BE49-F238E27FC236}">
                <a16:creationId xmlns:a16="http://schemas.microsoft.com/office/drawing/2014/main" id="{5BEBBC75-9832-C610-38CE-E76FBAA38E2C}"/>
              </a:ext>
            </a:extLst>
          </p:cNvPr>
          <p:cNvCxnSpPr/>
          <p:nvPr/>
        </p:nvCxnSpPr>
        <p:spPr>
          <a:xfrm>
            <a:off x="1809525" y="3718200"/>
            <a:ext cx="4523700" cy="582300"/>
          </a:xfrm>
          <a:prstGeom prst="curvedConnector3">
            <a:avLst>
              <a:gd name="adj1" fmla="val 50000"/>
            </a:avLst>
          </a:prstGeom>
          <a:noFill/>
          <a:ln w="38100" cap="flat" cmpd="sng">
            <a:solidFill>
              <a:schemeClr val="dk2"/>
            </a:solidFill>
            <a:prstDash val="solid"/>
            <a:round/>
            <a:headEnd type="diamond" w="med" len="med"/>
            <a:tailEnd type="diamond" w="med" len="med"/>
          </a:ln>
        </p:spPr>
      </p:cxnSp>
      <p:sp>
        <p:nvSpPr>
          <p:cNvPr id="55" name="Google Shape;465;p25">
            <a:extLst>
              <a:ext uri="{FF2B5EF4-FFF2-40B4-BE49-F238E27FC236}">
                <a16:creationId xmlns:a16="http://schemas.microsoft.com/office/drawing/2014/main" id="{05DECF4C-61A9-65DF-2764-7F2B7AD87B3E}"/>
              </a:ext>
            </a:extLst>
          </p:cNvPr>
          <p:cNvSpPr txBox="1">
            <a:spLocks/>
          </p:cNvSpPr>
          <p:nvPr/>
        </p:nvSpPr>
        <p:spPr>
          <a:xfrm rot="745898">
            <a:off x="3157064" y="3590639"/>
            <a:ext cx="1400538" cy="310591"/>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pPr marL="0" indent="0" algn="ctr">
              <a:spcBef>
                <a:spcPts val="0"/>
              </a:spcBef>
              <a:buFont typeface="Arial"/>
              <a:buNone/>
            </a:pPr>
            <a:r>
              <a:rPr lang="en-US" altLang="zh-TW" sz="1600" b="1"/>
              <a:t>USB Cable</a:t>
            </a:r>
            <a:endParaRPr lang="en-US" sz="1600" b="1"/>
          </a:p>
        </p:txBody>
      </p:sp>
      <p:sp>
        <p:nvSpPr>
          <p:cNvPr id="56" name="Google Shape;483;p25">
            <a:extLst>
              <a:ext uri="{FF2B5EF4-FFF2-40B4-BE49-F238E27FC236}">
                <a16:creationId xmlns:a16="http://schemas.microsoft.com/office/drawing/2014/main" id="{04E08145-8212-DEEF-DEF8-DE6862548DA4}"/>
              </a:ext>
            </a:extLst>
          </p:cNvPr>
          <p:cNvSpPr txBox="1">
            <a:spLocks/>
          </p:cNvSpPr>
          <p:nvPr/>
        </p:nvSpPr>
        <p:spPr>
          <a:xfrm>
            <a:off x="1809525" y="2354663"/>
            <a:ext cx="2516100" cy="414000"/>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pPr marL="0" indent="0">
              <a:spcBef>
                <a:spcPts val="0"/>
              </a:spcBef>
              <a:buFont typeface="Arial"/>
              <a:buNone/>
            </a:pPr>
            <a:r>
              <a:rPr lang="en-US" altLang="zh-TW" sz="2100" b="1"/>
              <a:t>Vibration Motors</a:t>
            </a:r>
            <a:endParaRPr lang="en-US" sz="2100" b="1"/>
          </a:p>
        </p:txBody>
      </p:sp>
      <p:cxnSp>
        <p:nvCxnSpPr>
          <p:cNvPr id="57" name="Google Shape;484;p25">
            <a:extLst>
              <a:ext uri="{FF2B5EF4-FFF2-40B4-BE49-F238E27FC236}">
                <a16:creationId xmlns:a16="http://schemas.microsoft.com/office/drawing/2014/main" id="{8FE9A2E1-25A7-CDB3-F00A-280016B67815}"/>
              </a:ext>
            </a:extLst>
          </p:cNvPr>
          <p:cNvCxnSpPr/>
          <p:nvPr/>
        </p:nvCxnSpPr>
        <p:spPr>
          <a:xfrm rot="10800000">
            <a:off x="4168406" y="2550472"/>
            <a:ext cx="1062000" cy="28200"/>
          </a:xfrm>
          <a:prstGeom prst="straightConnector1">
            <a:avLst/>
          </a:prstGeom>
          <a:noFill/>
          <a:ln w="38100" cap="flat" cmpd="sng">
            <a:solidFill>
              <a:schemeClr val="dk1"/>
            </a:solidFill>
            <a:prstDash val="solid"/>
            <a:round/>
            <a:headEnd type="none" w="sm" len="sm"/>
            <a:tailEnd type="triangle" w="med" len="med"/>
          </a:ln>
        </p:spPr>
      </p:cxnSp>
    </p:spTree>
    <p:extLst>
      <p:ext uri="{BB962C8B-B14F-4D97-AF65-F5344CB8AC3E}">
        <p14:creationId xmlns:p14="http://schemas.microsoft.com/office/powerpoint/2010/main" val="1605525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6"/>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以 UART 溝通</a:t>
            </a:r>
            <a:endParaRPr sz="3000"/>
          </a:p>
        </p:txBody>
      </p:sp>
      <p:sp>
        <p:nvSpPr>
          <p:cNvPr id="490" name="Google Shape;490;p26"/>
          <p:cNvSpPr txBox="1">
            <a:spLocks noGrp="1"/>
          </p:cNvSpPr>
          <p:nvPr>
            <p:ph type="body" idx="1"/>
          </p:nvPr>
        </p:nvSpPr>
        <p:spPr>
          <a:xfrm>
            <a:off x="342425" y="1056305"/>
            <a:ext cx="8262600" cy="815100"/>
          </a:xfrm>
          <a:prstGeom prst="rect">
            <a:avLst/>
          </a:prstGeom>
          <a:noFill/>
          <a:ln>
            <a:noFill/>
          </a:ln>
        </p:spPr>
        <p:txBody>
          <a:bodyPr spcFirstLastPara="1" wrap="square" lIns="68575" tIns="34275" rIns="68575" bIns="34275" anchor="t" anchorCtr="0">
            <a:normAutofit/>
          </a:bodyPr>
          <a:lstStyle/>
          <a:p>
            <a:pPr marL="457200" lvl="0" indent="-355600" algn="l" rtl="0">
              <a:lnSpc>
                <a:spcPct val="115000"/>
              </a:lnSpc>
              <a:spcBef>
                <a:spcPts val="0"/>
              </a:spcBef>
              <a:spcAft>
                <a:spcPts val="0"/>
              </a:spcAft>
              <a:buSzPts val="2000"/>
              <a:buChar char="•"/>
            </a:pPr>
            <a:r>
              <a:rPr lang="zh-TW" sz="2000"/>
              <a:t>壓力資料會先 map 到 -128 ~ 127 後以UART送入EM9D來做預測</a:t>
            </a:r>
            <a:endParaRPr sz="2000"/>
          </a:p>
          <a:p>
            <a:pPr marL="457200" lvl="0" indent="-355600" algn="l" rtl="0">
              <a:lnSpc>
                <a:spcPct val="115000"/>
              </a:lnSpc>
              <a:spcBef>
                <a:spcPts val="0"/>
              </a:spcBef>
              <a:spcAft>
                <a:spcPts val="0"/>
              </a:spcAft>
              <a:buSzPts val="2000"/>
              <a:buChar char="•"/>
            </a:pPr>
            <a:r>
              <a:rPr lang="zh-TW" sz="2000"/>
              <a:t>EM9D會預測坐姿結果傳回RPi</a:t>
            </a:r>
            <a:endParaRPr sz="2000"/>
          </a:p>
        </p:txBody>
      </p:sp>
      <p:sp>
        <p:nvSpPr>
          <p:cNvPr id="491" name="Google Shape;491;p26"/>
          <p:cNvSpPr/>
          <p:nvPr/>
        </p:nvSpPr>
        <p:spPr>
          <a:xfrm>
            <a:off x="1819263" y="2559575"/>
            <a:ext cx="1453500" cy="1188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Arial"/>
                <a:ea typeface="Arial"/>
                <a:cs typeface="Arial"/>
                <a:sym typeface="Arial"/>
              </a:rPr>
              <a:t>RPI</a:t>
            </a:r>
            <a:endParaRPr sz="2000" b="0" i="0" u="none" strike="noStrike" cap="none">
              <a:solidFill>
                <a:schemeClr val="lt1"/>
              </a:solidFill>
              <a:latin typeface="Arial"/>
              <a:ea typeface="Arial"/>
              <a:cs typeface="Arial"/>
              <a:sym typeface="Arial"/>
            </a:endParaRPr>
          </a:p>
        </p:txBody>
      </p:sp>
      <p:sp>
        <p:nvSpPr>
          <p:cNvPr id="492" name="Google Shape;492;p26"/>
          <p:cNvSpPr/>
          <p:nvPr/>
        </p:nvSpPr>
        <p:spPr>
          <a:xfrm>
            <a:off x="5871238" y="2559575"/>
            <a:ext cx="1453500" cy="1188000"/>
          </a:xfrm>
          <a:prstGeom prst="roundRect">
            <a:avLst>
              <a:gd name="adj" fmla="val 16667"/>
            </a:avLst>
          </a:prstGeom>
          <a:solidFill>
            <a:srgbClr val="4A86E8"/>
          </a:solid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latin typeface="Arial"/>
                <a:ea typeface="Arial"/>
                <a:cs typeface="Arial"/>
                <a:sym typeface="Arial"/>
              </a:rPr>
              <a:t>EM9D</a:t>
            </a:r>
            <a:endParaRPr sz="2000" b="0" i="0" u="none" strike="noStrike" cap="none">
              <a:solidFill>
                <a:schemeClr val="lt1"/>
              </a:solidFill>
              <a:latin typeface="Arial"/>
              <a:ea typeface="Arial"/>
              <a:cs typeface="Arial"/>
              <a:sym typeface="Arial"/>
            </a:endParaRPr>
          </a:p>
        </p:txBody>
      </p:sp>
      <p:cxnSp>
        <p:nvCxnSpPr>
          <p:cNvPr id="493" name="Google Shape;493;p26"/>
          <p:cNvCxnSpPr>
            <a:stCxn id="494" idx="3"/>
          </p:cNvCxnSpPr>
          <p:nvPr/>
        </p:nvCxnSpPr>
        <p:spPr>
          <a:xfrm>
            <a:off x="4419350" y="2739238"/>
            <a:ext cx="1432800" cy="0"/>
          </a:xfrm>
          <a:prstGeom prst="straightConnector1">
            <a:avLst/>
          </a:prstGeom>
          <a:noFill/>
          <a:ln w="38100" cap="flat" cmpd="sng">
            <a:solidFill>
              <a:schemeClr val="dk2"/>
            </a:solidFill>
            <a:prstDash val="solid"/>
            <a:round/>
            <a:headEnd type="none" w="sm" len="sm"/>
            <a:tailEnd type="triangle" w="med" len="med"/>
          </a:ln>
        </p:spPr>
      </p:cxnSp>
      <p:cxnSp>
        <p:nvCxnSpPr>
          <p:cNvPr id="495" name="Google Shape;495;p26"/>
          <p:cNvCxnSpPr/>
          <p:nvPr/>
        </p:nvCxnSpPr>
        <p:spPr>
          <a:xfrm rot="10800000">
            <a:off x="3270800" y="3558250"/>
            <a:ext cx="2585700" cy="0"/>
          </a:xfrm>
          <a:prstGeom prst="straightConnector1">
            <a:avLst/>
          </a:prstGeom>
          <a:noFill/>
          <a:ln w="38100" cap="flat" cmpd="sng">
            <a:solidFill>
              <a:schemeClr val="dk2"/>
            </a:solidFill>
            <a:prstDash val="solid"/>
            <a:round/>
            <a:headEnd type="none" w="sm" len="sm"/>
            <a:tailEnd type="triangle" w="med" len="med"/>
          </a:ln>
        </p:spPr>
      </p:cxnSp>
      <p:sp>
        <p:nvSpPr>
          <p:cNvPr id="496" name="Google Shape;496;p26"/>
          <p:cNvSpPr txBox="1"/>
          <p:nvPr/>
        </p:nvSpPr>
        <p:spPr>
          <a:xfrm>
            <a:off x="3538663" y="2936550"/>
            <a:ext cx="20667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zh-TW" sz="2000" b="0" i="0" u="none" strike="noStrike" cap="none">
                <a:solidFill>
                  <a:schemeClr val="dk1"/>
                </a:solidFill>
                <a:latin typeface="Arial"/>
                <a:ea typeface="Arial"/>
                <a:cs typeface="Arial"/>
                <a:sym typeface="Arial"/>
              </a:rPr>
              <a:t>UART</a:t>
            </a:r>
            <a:endParaRPr sz="1400" b="0" i="0" u="none" strike="noStrike" cap="none">
              <a:solidFill>
                <a:srgbClr val="000000"/>
              </a:solidFill>
              <a:latin typeface="Arial"/>
              <a:ea typeface="Arial"/>
              <a:cs typeface="Arial"/>
              <a:sym typeface="Arial"/>
            </a:endParaRPr>
          </a:p>
        </p:txBody>
      </p:sp>
      <p:sp>
        <p:nvSpPr>
          <p:cNvPr id="497" name="Google Shape;497;p26"/>
          <p:cNvSpPr txBox="1"/>
          <p:nvPr/>
        </p:nvSpPr>
        <p:spPr>
          <a:xfrm>
            <a:off x="3614875" y="2247550"/>
            <a:ext cx="30000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zh-TW" sz="1500" b="0" i="0" u="none" strike="noStrike" cap="none">
                <a:solidFill>
                  <a:schemeClr val="dk1"/>
                </a:solidFill>
                <a:latin typeface="Arial"/>
                <a:ea typeface="Arial"/>
                <a:cs typeface="Arial"/>
                <a:sym typeface="Arial"/>
              </a:rPr>
              <a:t>pressure data</a:t>
            </a:r>
            <a:endParaRPr sz="1500" b="0" i="0" u="none" strike="noStrike" cap="none">
              <a:solidFill>
                <a:srgbClr val="000000"/>
              </a:solidFill>
              <a:latin typeface="Arial"/>
              <a:ea typeface="Arial"/>
              <a:cs typeface="Arial"/>
              <a:sym typeface="Arial"/>
            </a:endParaRPr>
          </a:p>
        </p:txBody>
      </p:sp>
      <p:sp>
        <p:nvSpPr>
          <p:cNvPr id="498" name="Google Shape;498;p26"/>
          <p:cNvSpPr txBox="1"/>
          <p:nvPr/>
        </p:nvSpPr>
        <p:spPr>
          <a:xfrm>
            <a:off x="3077600" y="3626450"/>
            <a:ext cx="30000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zh-TW" sz="1500" b="0" i="0" u="none" strike="noStrike" cap="none">
                <a:solidFill>
                  <a:schemeClr val="dk1"/>
                </a:solidFill>
                <a:latin typeface="Arial"/>
                <a:ea typeface="Arial"/>
                <a:cs typeface="Arial"/>
                <a:sym typeface="Arial"/>
              </a:rPr>
              <a:t>predicted pose</a:t>
            </a:r>
            <a:endParaRPr sz="1500" b="0" i="0" u="none" strike="noStrike" cap="none">
              <a:solidFill>
                <a:schemeClr val="dk1"/>
              </a:solidFill>
              <a:latin typeface="Arial"/>
              <a:ea typeface="Arial"/>
              <a:cs typeface="Arial"/>
              <a:sym typeface="Arial"/>
            </a:endParaRPr>
          </a:p>
        </p:txBody>
      </p:sp>
      <p:sp>
        <p:nvSpPr>
          <p:cNvPr id="494" name="Google Shape;494;p26"/>
          <p:cNvSpPr/>
          <p:nvPr/>
        </p:nvSpPr>
        <p:spPr>
          <a:xfrm>
            <a:off x="3544250" y="2565238"/>
            <a:ext cx="875100" cy="3480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zh-TW" sz="1300" b="0" i="0" u="none" strike="noStrike" cap="none">
                <a:solidFill>
                  <a:schemeClr val="lt1"/>
                </a:solidFill>
                <a:latin typeface="Arial"/>
                <a:ea typeface="Arial"/>
                <a:cs typeface="Arial"/>
                <a:sym typeface="Arial"/>
              </a:rPr>
              <a:t>mapping</a:t>
            </a:r>
            <a:endParaRPr sz="1300" b="0" i="0" u="none" strike="noStrike" cap="none">
              <a:solidFill>
                <a:schemeClr val="lt1"/>
              </a:solidFill>
              <a:latin typeface="Arial"/>
              <a:ea typeface="Arial"/>
              <a:cs typeface="Arial"/>
              <a:sym typeface="Arial"/>
            </a:endParaRPr>
          </a:p>
        </p:txBody>
      </p:sp>
      <p:cxnSp>
        <p:nvCxnSpPr>
          <p:cNvPr id="499" name="Google Shape;499;p26"/>
          <p:cNvCxnSpPr>
            <a:endCxn id="494" idx="1"/>
          </p:cNvCxnSpPr>
          <p:nvPr/>
        </p:nvCxnSpPr>
        <p:spPr>
          <a:xfrm>
            <a:off x="3286550" y="2735338"/>
            <a:ext cx="257700" cy="3900"/>
          </a:xfrm>
          <a:prstGeom prst="straightConnector1">
            <a:avLst/>
          </a:prstGeom>
          <a:noFill/>
          <a:ln w="38100" cap="flat" cmpd="sng">
            <a:solidFill>
              <a:schemeClr val="dk2"/>
            </a:solidFill>
            <a:prstDash val="solid"/>
            <a:round/>
            <a:headEnd type="none" w="sm" len="sm"/>
            <a:tailEnd type="none" w="sm" len="sm"/>
          </a:ln>
        </p:spPr>
      </p:cxnSp>
      <p:pic>
        <p:nvPicPr>
          <p:cNvPr id="500" name="Google Shape;500;p26"/>
          <p:cNvPicPr preferRelativeResize="0"/>
          <p:nvPr/>
        </p:nvPicPr>
        <p:blipFill rotWithShape="1">
          <a:blip r:embed="rId3">
            <a:alphaModFix/>
          </a:blip>
          <a:srcRect t="1237" b="50956"/>
          <a:stretch/>
        </p:blipFill>
        <p:spPr>
          <a:xfrm>
            <a:off x="719263" y="3952957"/>
            <a:ext cx="2819400" cy="815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7"/>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模型架構</a:t>
            </a:r>
            <a:endParaRPr sz="3000"/>
          </a:p>
        </p:txBody>
      </p:sp>
      <p:pic>
        <p:nvPicPr>
          <p:cNvPr id="506" name="Google Shape;506;p27"/>
          <p:cNvPicPr preferRelativeResize="0"/>
          <p:nvPr/>
        </p:nvPicPr>
        <p:blipFill rotWithShape="1">
          <a:blip r:embed="rId3">
            <a:alphaModFix/>
          </a:blip>
          <a:srcRect b="5891"/>
          <a:stretch/>
        </p:blipFill>
        <p:spPr>
          <a:xfrm>
            <a:off x="2051800" y="2119100"/>
            <a:ext cx="5040701" cy="2668424"/>
          </a:xfrm>
          <a:prstGeom prst="rect">
            <a:avLst/>
          </a:prstGeom>
          <a:noFill/>
          <a:ln>
            <a:noFill/>
          </a:ln>
        </p:spPr>
      </p:pic>
      <p:sp>
        <p:nvSpPr>
          <p:cNvPr id="507" name="Google Shape;507;p27"/>
          <p:cNvSpPr txBox="1">
            <a:spLocks noGrp="1"/>
          </p:cNvSpPr>
          <p:nvPr>
            <p:ph type="body" idx="1"/>
          </p:nvPr>
        </p:nvSpPr>
        <p:spPr>
          <a:xfrm>
            <a:off x="342900" y="1035550"/>
            <a:ext cx="5475900" cy="731100"/>
          </a:xfrm>
          <a:prstGeom prst="rect">
            <a:avLst/>
          </a:prstGeom>
          <a:noFill/>
          <a:ln>
            <a:noFill/>
          </a:ln>
        </p:spPr>
        <p:txBody>
          <a:bodyPr spcFirstLastPara="1" wrap="square" lIns="68575" tIns="34275" rIns="68575" bIns="34275" anchor="t" anchorCtr="0">
            <a:spAutoFit/>
          </a:bodyPr>
          <a:lstStyle/>
          <a:p>
            <a:pPr marL="457200" lvl="0" indent="-355600" algn="l" rtl="0">
              <a:lnSpc>
                <a:spcPct val="115000"/>
              </a:lnSpc>
              <a:spcBef>
                <a:spcPts val="0"/>
              </a:spcBef>
              <a:spcAft>
                <a:spcPts val="0"/>
              </a:spcAft>
              <a:buSzPts val="2000"/>
              <a:buChar char="•"/>
            </a:pPr>
            <a:r>
              <a:rPr lang="zh-TW" sz="2000"/>
              <a:t>Input: 8 (代表八個不同的壓力值)</a:t>
            </a:r>
            <a:endParaRPr sz="2000"/>
          </a:p>
          <a:p>
            <a:pPr marL="457200" lvl="0" indent="-355600" algn="l" rtl="0">
              <a:lnSpc>
                <a:spcPct val="115000"/>
              </a:lnSpc>
              <a:spcBef>
                <a:spcPts val="0"/>
              </a:spcBef>
              <a:spcAft>
                <a:spcPts val="0"/>
              </a:spcAft>
              <a:buSzPts val="2000"/>
              <a:buChar char="•"/>
            </a:pPr>
            <a:r>
              <a:rPr lang="zh-TW" sz="2000"/>
              <a:t>Output: 6 (代表六個不同的坐姿種類)</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8"/>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模型訓練</a:t>
            </a:r>
            <a:endParaRPr sz="3000"/>
          </a:p>
        </p:txBody>
      </p:sp>
      <p:sp>
        <p:nvSpPr>
          <p:cNvPr id="513" name="Google Shape;513;p28"/>
          <p:cNvSpPr txBox="1">
            <a:spLocks noGrp="1"/>
          </p:cNvSpPr>
          <p:nvPr>
            <p:ph type="body" idx="1"/>
          </p:nvPr>
        </p:nvSpPr>
        <p:spPr>
          <a:xfrm>
            <a:off x="342591" y="994660"/>
            <a:ext cx="8458800" cy="3634500"/>
          </a:xfrm>
          <a:prstGeom prst="rect">
            <a:avLst/>
          </a:prstGeom>
          <a:noFill/>
          <a:ln>
            <a:noFill/>
          </a:ln>
        </p:spPr>
        <p:txBody>
          <a:bodyPr spcFirstLastPara="1" wrap="square" lIns="68575" tIns="34275" rIns="68575" bIns="34275" anchor="t" anchorCtr="0">
            <a:normAutofit fontScale="92500" lnSpcReduction="20000"/>
          </a:bodyPr>
          <a:lstStyle/>
          <a:p>
            <a:pPr marL="127000" lvl="0" indent="-127000" algn="l" rtl="0">
              <a:lnSpc>
                <a:spcPct val="115000"/>
              </a:lnSpc>
              <a:spcBef>
                <a:spcPts val="0"/>
              </a:spcBef>
              <a:spcAft>
                <a:spcPts val="0"/>
              </a:spcAft>
              <a:buSzPct val="108108"/>
              <a:buChar char="•"/>
            </a:pPr>
            <a:r>
              <a:rPr lang="zh-TW" sz="2000" b="1" dirty="0"/>
              <a:t> Data Collection</a:t>
            </a:r>
            <a:endParaRPr dirty="0"/>
          </a:p>
          <a:p>
            <a:pPr marL="381000" lvl="1" indent="-203200" algn="l" rtl="0">
              <a:lnSpc>
                <a:spcPct val="115000"/>
              </a:lnSpc>
              <a:spcBef>
                <a:spcPts val="0"/>
              </a:spcBef>
              <a:spcAft>
                <a:spcPts val="0"/>
              </a:spcAft>
              <a:buSzPct val="108108"/>
              <a:buChar char="–"/>
            </a:pPr>
            <a:r>
              <a:rPr lang="zh-TW" sz="2000" dirty="0"/>
              <a:t>100 data for each posture</a:t>
            </a:r>
            <a:endParaRPr dirty="0"/>
          </a:p>
          <a:p>
            <a:pPr marL="177800" lvl="1" indent="0" algn="l" rtl="0">
              <a:lnSpc>
                <a:spcPct val="115000"/>
              </a:lnSpc>
              <a:spcBef>
                <a:spcPts val="0"/>
              </a:spcBef>
              <a:spcAft>
                <a:spcPts val="0"/>
              </a:spcAft>
              <a:buSzPct val="108108"/>
              <a:buNone/>
            </a:pPr>
            <a:endParaRPr sz="2000" b="1" dirty="0"/>
          </a:p>
          <a:p>
            <a:pPr marL="127000" lvl="0" indent="-127000" algn="l" rtl="0">
              <a:lnSpc>
                <a:spcPct val="115000"/>
              </a:lnSpc>
              <a:spcBef>
                <a:spcPts val="0"/>
              </a:spcBef>
              <a:spcAft>
                <a:spcPts val="0"/>
              </a:spcAft>
              <a:buSzPct val="108108"/>
              <a:buChar char="•"/>
            </a:pPr>
            <a:r>
              <a:rPr lang="zh-TW" sz="2000" b="1" dirty="0"/>
              <a:t> Hyperparameters</a:t>
            </a:r>
            <a:endParaRPr sz="2000" b="1" dirty="0"/>
          </a:p>
          <a:p>
            <a:pPr marL="381000" lvl="1" indent="-203200" algn="l" rtl="0">
              <a:lnSpc>
                <a:spcPct val="115000"/>
              </a:lnSpc>
              <a:spcBef>
                <a:spcPts val="0"/>
              </a:spcBef>
              <a:spcAft>
                <a:spcPts val="0"/>
              </a:spcAft>
              <a:buSzPct val="108108"/>
              <a:buChar char="–"/>
            </a:pPr>
            <a:r>
              <a:rPr lang="zh-TW" sz="2000" dirty="0"/>
              <a:t>optimizer: Adam</a:t>
            </a:r>
            <a:endParaRPr sz="2000" dirty="0"/>
          </a:p>
          <a:p>
            <a:pPr marL="381000" lvl="1" indent="-203200" algn="l" rtl="0">
              <a:lnSpc>
                <a:spcPct val="115000"/>
              </a:lnSpc>
              <a:spcBef>
                <a:spcPts val="0"/>
              </a:spcBef>
              <a:spcAft>
                <a:spcPts val="0"/>
              </a:spcAft>
              <a:buSzPct val="108108"/>
              <a:buChar char="–"/>
            </a:pPr>
            <a:r>
              <a:rPr lang="zh-TW" sz="2000" dirty="0"/>
              <a:t>learning rate: 1e-3</a:t>
            </a:r>
            <a:endParaRPr sz="2000" dirty="0"/>
          </a:p>
          <a:p>
            <a:pPr marL="381000" lvl="1" indent="-203200" algn="l" rtl="0">
              <a:lnSpc>
                <a:spcPct val="115000"/>
              </a:lnSpc>
              <a:spcBef>
                <a:spcPts val="0"/>
              </a:spcBef>
              <a:spcAft>
                <a:spcPts val="0"/>
              </a:spcAft>
              <a:buSzPct val="108108"/>
              <a:buChar char="–"/>
            </a:pPr>
            <a:r>
              <a:rPr lang="zh-TW" sz="2000" dirty="0"/>
              <a:t>batch size: 64</a:t>
            </a:r>
            <a:endParaRPr sz="2000" dirty="0"/>
          </a:p>
          <a:p>
            <a:pPr marL="381000" lvl="1" indent="-203200" algn="l" rtl="0">
              <a:lnSpc>
                <a:spcPct val="115000"/>
              </a:lnSpc>
              <a:spcBef>
                <a:spcPts val="0"/>
              </a:spcBef>
              <a:spcAft>
                <a:spcPts val="0"/>
              </a:spcAft>
              <a:buSzPct val="108108"/>
              <a:buChar char="–"/>
            </a:pPr>
            <a:r>
              <a:rPr lang="zh-TW" sz="2000" dirty="0"/>
              <a:t>Parameters: 10246</a:t>
            </a:r>
            <a:endParaRPr sz="2000" dirty="0"/>
          </a:p>
          <a:p>
            <a:pPr marL="0" lvl="0" indent="0" algn="l" rtl="0">
              <a:lnSpc>
                <a:spcPct val="115000"/>
              </a:lnSpc>
              <a:spcBef>
                <a:spcPts val="0"/>
              </a:spcBef>
              <a:spcAft>
                <a:spcPts val="0"/>
              </a:spcAft>
              <a:buSzPct val="81081"/>
              <a:buNone/>
            </a:pPr>
            <a:endParaRPr sz="2000" dirty="0"/>
          </a:p>
          <a:p>
            <a:pPr marL="127000" lvl="0" indent="-127000" algn="l" rtl="0">
              <a:lnSpc>
                <a:spcPct val="115000"/>
              </a:lnSpc>
              <a:spcBef>
                <a:spcPts val="0"/>
              </a:spcBef>
              <a:spcAft>
                <a:spcPts val="0"/>
              </a:spcAft>
              <a:buSzPct val="108108"/>
              <a:buChar char="•"/>
            </a:pPr>
            <a:r>
              <a:rPr lang="zh-TW" sz="2000" b="1" dirty="0"/>
              <a:t> Training</a:t>
            </a:r>
            <a:endParaRPr sz="2000" b="1" dirty="0"/>
          </a:p>
          <a:p>
            <a:pPr marL="381000" lvl="1" indent="-203200" algn="l" rtl="0">
              <a:lnSpc>
                <a:spcPct val="115000"/>
              </a:lnSpc>
              <a:spcBef>
                <a:spcPts val="0"/>
              </a:spcBef>
              <a:spcAft>
                <a:spcPts val="0"/>
              </a:spcAft>
              <a:buSzPct val="108108"/>
              <a:buChar char="–"/>
            </a:pPr>
            <a:r>
              <a:rPr lang="zh-TW" sz="2000" dirty="0"/>
              <a:t>8:2 training and testing ratio</a:t>
            </a:r>
            <a:endParaRPr sz="2000" b="1" dirty="0"/>
          </a:p>
          <a:p>
            <a:pPr marL="381000" lvl="1" indent="-203200" algn="l" rtl="0">
              <a:lnSpc>
                <a:spcPct val="115000"/>
              </a:lnSpc>
              <a:spcBef>
                <a:spcPts val="0"/>
              </a:spcBef>
              <a:spcAft>
                <a:spcPts val="0"/>
              </a:spcAft>
              <a:buSzPct val="108108"/>
              <a:buChar char="–"/>
            </a:pPr>
            <a:r>
              <a:rPr lang="zh-TW" sz="2000" dirty="0"/>
              <a:t>test accuracy: 100%</a:t>
            </a:r>
            <a:endParaRPr sz="2000" b="1" dirty="0"/>
          </a:p>
        </p:txBody>
      </p:sp>
      <p:sp>
        <p:nvSpPr>
          <p:cNvPr id="515" name="Google Shape;515;p28"/>
          <p:cNvSpPr txBox="1"/>
          <p:nvPr/>
        </p:nvSpPr>
        <p:spPr>
          <a:xfrm>
            <a:off x="4956202" y="4148840"/>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Figure: Validation Plot</a:t>
            </a:r>
            <a:endParaRPr sz="1400" b="0" i="0" u="none" strike="noStrike" cap="none" dirty="0">
              <a:solidFill>
                <a:srgbClr val="000000"/>
              </a:solidFill>
              <a:latin typeface="Arial"/>
              <a:ea typeface="Arial"/>
              <a:cs typeface="Arial"/>
              <a:sym typeface="Arial"/>
            </a:endParaRPr>
          </a:p>
        </p:txBody>
      </p:sp>
      <p:graphicFrame>
        <p:nvGraphicFramePr>
          <p:cNvPr id="2" name="Object 1">
            <a:extLst>
              <a:ext uri="{FF2B5EF4-FFF2-40B4-BE49-F238E27FC236}">
                <a16:creationId xmlns:a16="http://schemas.microsoft.com/office/drawing/2014/main" id="{B0937C1C-DBB4-8078-D3A0-0831CBCCD189}"/>
              </a:ext>
            </a:extLst>
          </p:cNvPr>
          <p:cNvGraphicFramePr>
            <a:graphicFrameLocks noChangeAspect="1"/>
          </p:cNvGraphicFramePr>
          <p:nvPr>
            <p:extLst>
              <p:ext uri="{D42A27DB-BD31-4B8C-83A1-F6EECF244321}">
                <p14:modId xmlns:p14="http://schemas.microsoft.com/office/powerpoint/2010/main" val="3806484396"/>
              </p:ext>
            </p:extLst>
          </p:nvPr>
        </p:nvGraphicFramePr>
        <p:xfrm>
          <a:off x="4051747" y="994660"/>
          <a:ext cx="4808911" cy="3205940"/>
        </p:xfrm>
        <a:graphic>
          <a:graphicData uri="http://schemas.openxmlformats.org/presentationml/2006/ole">
            <mc:AlternateContent xmlns:mc="http://schemas.openxmlformats.org/markup-compatibility/2006">
              <mc:Choice xmlns:v="urn:schemas-microsoft-com:vml" Requires="v">
                <p:oleObj name="Acrobat Document" r:id="rId3" imgW="2743003" imgH="1828800" progId="Acrobat.Document.DC">
                  <p:embed/>
                </p:oleObj>
              </mc:Choice>
              <mc:Fallback>
                <p:oleObj name="Acrobat Document" r:id="rId3" imgW="2743003" imgH="1828800" progId="Acrobat.Document.DC">
                  <p:embed/>
                  <p:pic>
                    <p:nvPicPr>
                      <p:cNvPr id="0" name=""/>
                      <p:cNvPicPr/>
                      <p:nvPr/>
                    </p:nvPicPr>
                    <p:blipFill>
                      <a:blip r:embed="rId4"/>
                      <a:stretch>
                        <a:fillRect/>
                      </a:stretch>
                    </p:blipFill>
                    <p:spPr>
                      <a:xfrm>
                        <a:off x="4051747" y="994660"/>
                        <a:ext cx="4808911" cy="3205940"/>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9"/>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模型部署 (1 / 2)</a:t>
            </a:r>
            <a:endParaRPr sz="3000"/>
          </a:p>
        </p:txBody>
      </p:sp>
      <p:sp>
        <p:nvSpPr>
          <p:cNvPr id="522" name="Google Shape;522;p29"/>
          <p:cNvSpPr txBox="1">
            <a:spLocks noGrp="1"/>
          </p:cNvSpPr>
          <p:nvPr>
            <p:ph type="body" idx="1"/>
          </p:nvPr>
        </p:nvSpPr>
        <p:spPr>
          <a:xfrm>
            <a:off x="342591" y="994660"/>
            <a:ext cx="8458800" cy="3634500"/>
          </a:xfrm>
          <a:prstGeom prst="rect">
            <a:avLst/>
          </a:prstGeom>
          <a:noFill/>
          <a:ln>
            <a:noFill/>
          </a:ln>
        </p:spPr>
        <p:txBody>
          <a:bodyPr spcFirstLastPara="1" wrap="square" lIns="68575" tIns="34275" rIns="68575" bIns="34275" anchor="t" anchorCtr="0">
            <a:normAutofit/>
          </a:bodyPr>
          <a:lstStyle/>
          <a:p>
            <a:pPr marL="127000" lvl="0" indent="-127000" algn="l" rtl="0">
              <a:lnSpc>
                <a:spcPct val="115000"/>
              </a:lnSpc>
              <a:spcBef>
                <a:spcPts val="0"/>
              </a:spcBef>
              <a:spcAft>
                <a:spcPts val="0"/>
              </a:spcAft>
              <a:buSzPts val="2000"/>
              <a:buChar char="•"/>
            </a:pPr>
            <a:r>
              <a:rPr lang="zh-TW" sz="2000" dirty="0"/>
              <a:t> 將訓練好的模型轉換成 TFLite 並部署到 EM9D</a:t>
            </a:r>
            <a:endParaRPr sz="2000" dirty="0"/>
          </a:p>
          <a:p>
            <a:pPr marL="127000" lvl="0" indent="-127000" algn="l" rtl="0">
              <a:lnSpc>
                <a:spcPct val="115000"/>
              </a:lnSpc>
              <a:spcBef>
                <a:spcPts val="0"/>
              </a:spcBef>
              <a:spcAft>
                <a:spcPts val="0"/>
              </a:spcAft>
              <a:buSzPts val="2000"/>
              <a:buChar char="•"/>
            </a:pPr>
            <a:r>
              <a:rPr lang="zh-TW" sz="2000" dirty="0"/>
              <a:t> 在訓練時，我們就直接用 int8 下去訓練來減少轉換成 int8 後造成的準確率下降</a:t>
            </a:r>
            <a:endParaRPr lang="en-US" altLang="zh-TW" sz="2000" dirty="0"/>
          </a:p>
          <a:p>
            <a:pPr marL="127000" lvl="0" indent="-127000" algn="l" rtl="0">
              <a:lnSpc>
                <a:spcPct val="115000"/>
              </a:lnSpc>
              <a:spcBef>
                <a:spcPts val="0"/>
              </a:spcBef>
              <a:spcAft>
                <a:spcPts val="0"/>
              </a:spcAft>
              <a:buSzPts val="2000"/>
              <a:buChar char="•"/>
            </a:pPr>
            <a:r>
              <a:rPr lang="zh-TW" sz="2000" dirty="0"/>
              <a:t>我們採用 </a:t>
            </a:r>
            <a:r>
              <a:rPr lang="zh-TW" sz="2000" b="1" dirty="0"/>
              <a:t>Quantization Aware training (QAT)</a:t>
            </a:r>
            <a:endParaRPr sz="2000" dirty="0"/>
          </a:p>
        </p:txBody>
      </p:sp>
      <p:graphicFrame>
        <p:nvGraphicFramePr>
          <p:cNvPr id="523" name="Google Shape;523;p29"/>
          <p:cNvGraphicFramePr/>
          <p:nvPr>
            <p:extLst>
              <p:ext uri="{D42A27DB-BD31-4B8C-83A1-F6EECF244321}">
                <p14:modId xmlns:p14="http://schemas.microsoft.com/office/powerpoint/2010/main" val="757219464"/>
              </p:ext>
            </p:extLst>
          </p:nvPr>
        </p:nvGraphicFramePr>
        <p:xfrm>
          <a:off x="1607016" y="2796430"/>
          <a:ext cx="5841200" cy="1407200"/>
        </p:xfrm>
        <a:graphic>
          <a:graphicData uri="http://schemas.openxmlformats.org/drawingml/2006/table">
            <a:tbl>
              <a:tblPr firstRow="1" bandRow="1">
                <a:noFill/>
                <a:tableStyleId>{78DC4824-2A42-4C11-B9AA-336C4449DD2E}</a:tableStyleId>
              </a:tblPr>
              <a:tblGrid>
                <a:gridCol w="2581500">
                  <a:extLst>
                    <a:ext uri="{9D8B030D-6E8A-4147-A177-3AD203B41FA5}">
                      <a16:colId xmlns:a16="http://schemas.microsoft.com/office/drawing/2014/main" val="20000"/>
                    </a:ext>
                  </a:extLst>
                </a:gridCol>
                <a:gridCol w="1982000">
                  <a:extLst>
                    <a:ext uri="{9D8B030D-6E8A-4147-A177-3AD203B41FA5}">
                      <a16:colId xmlns:a16="http://schemas.microsoft.com/office/drawing/2014/main" val="20001"/>
                    </a:ext>
                  </a:extLst>
                </a:gridCol>
                <a:gridCol w="1277700">
                  <a:extLst>
                    <a:ext uri="{9D8B030D-6E8A-4147-A177-3AD203B41FA5}">
                      <a16:colId xmlns:a16="http://schemas.microsoft.com/office/drawing/2014/main" val="20002"/>
                    </a:ext>
                  </a:extLst>
                </a:gridCol>
              </a:tblGrid>
              <a:tr h="518175">
                <a:tc>
                  <a:txBody>
                    <a:bodyPr/>
                    <a:lstStyle/>
                    <a:p>
                      <a:pPr marL="0" marR="0" lvl="0" indent="0" algn="l" rtl="0">
                        <a:lnSpc>
                          <a:spcPct val="100000"/>
                        </a:lnSpc>
                        <a:spcBef>
                          <a:spcPts val="0"/>
                        </a:spcBef>
                        <a:spcAft>
                          <a:spcPts val="0"/>
                        </a:spcAft>
                        <a:buNone/>
                      </a:pPr>
                      <a:r>
                        <a:rPr lang="zh-TW"/>
                        <a:t>Training method</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r>
                        <a:rPr lang="zh-TW"/>
                        <a:t>Validation Accuracy</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r>
                        <a:rPr lang="zh-TW"/>
                        <a:t>Stability</a:t>
                      </a:r>
                      <a:endParaRPr sz="14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zh-TW"/>
                        <a:t>Post Quantization</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r>
                        <a:rPr lang="zh-TW" dirty="0"/>
                        <a:t>9</a:t>
                      </a:r>
                      <a:r>
                        <a:rPr lang="en-US" altLang="zh-TW" dirty="0"/>
                        <a:t>0</a:t>
                      </a:r>
                      <a:r>
                        <a:rPr lang="zh-TW" dirty="0"/>
                        <a:t>.31%</a:t>
                      </a:r>
                      <a:endParaRPr sz="1400" u="none" strike="noStrike" cap="none" dirty="0"/>
                    </a:p>
                  </a:txBody>
                  <a:tcPr marL="91450" marR="91450" marT="45725" marB="45725" anchor="ctr"/>
                </a:tc>
                <a:tc>
                  <a:txBody>
                    <a:bodyPr/>
                    <a:lstStyle/>
                    <a:p>
                      <a:pPr marL="0" marR="0" lvl="0" indent="0" algn="l" rtl="0">
                        <a:lnSpc>
                          <a:spcPct val="100000"/>
                        </a:lnSpc>
                        <a:spcBef>
                          <a:spcPts val="0"/>
                        </a:spcBef>
                        <a:spcAft>
                          <a:spcPts val="0"/>
                        </a:spcAft>
                        <a:buNone/>
                      </a:pPr>
                      <a:r>
                        <a:rPr lang="zh-TW"/>
                        <a:t>low</a:t>
                      </a:r>
                      <a:endParaRPr/>
                    </a:p>
                  </a:txBody>
                  <a:tcPr marL="91450" marR="91450" marT="45725" marB="45725" anchor="ctr"/>
                </a:tc>
                <a:extLst>
                  <a:ext uri="{0D108BD9-81ED-4DB2-BD59-A6C34878D82A}">
                    <a16:rowId xmlns:a16="http://schemas.microsoft.com/office/drawing/2014/main" val="10001"/>
                  </a:ext>
                </a:extLst>
              </a:tr>
              <a:tr h="518175">
                <a:tc>
                  <a:txBody>
                    <a:bodyPr/>
                    <a:lstStyle/>
                    <a:p>
                      <a:pPr marL="0" marR="0" lvl="0" indent="0" algn="l" rtl="0">
                        <a:lnSpc>
                          <a:spcPct val="100000"/>
                        </a:lnSpc>
                        <a:spcBef>
                          <a:spcPts val="0"/>
                        </a:spcBef>
                        <a:spcAft>
                          <a:spcPts val="0"/>
                        </a:spcAft>
                        <a:buNone/>
                      </a:pPr>
                      <a:r>
                        <a:rPr lang="zh-TW"/>
                        <a:t>Quantization Aware Training</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r>
                        <a:rPr lang="zh-TW"/>
                        <a:t>100%</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r>
                        <a:rPr lang="zh-TW" dirty="0"/>
                        <a:t>high</a:t>
                      </a:r>
                      <a:endParaRPr dirty="0"/>
                    </a:p>
                  </a:txBody>
                  <a:tcPr marL="91450" marR="91450" marT="45725" marB="457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0"/>
          <p:cNvSpPr txBox="1">
            <a:spLocks noGrp="1"/>
          </p:cNvSpPr>
          <p:nvPr>
            <p:ph type="title"/>
          </p:nvPr>
        </p:nvSpPr>
        <p:spPr>
          <a:xfrm>
            <a:off x="342900" y="0"/>
            <a:ext cx="39198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馬達震動</a:t>
            </a:r>
            <a:endParaRPr sz="3000"/>
          </a:p>
        </p:txBody>
      </p:sp>
      <p:graphicFrame>
        <p:nvGraphicFramePr>
          <p:cNvPr id="542" name="Google Shape;542;p30"/>
          <p:cNvGraphicFramePr/>
          <p:nvPr>
            <p:extLst>
              <p:ext uri="{D42A27DB-BD31-4B8C-83A1-F6EECF244321}">
                <p14:modId xmlns:p14="http://schemas.microsoft.com/office/powerpoint/2010/main" val="1779804471"/>
              </p:ext>
            </p:extLst>
          </p:nvPr>
        </p:nvGraphicFramePr>
        <p:xfrm>
          <a:off x="4345141" y="1517555"/>
          <a:ext cx="3919800" cy="2890550"/>
        </p:xfrm>
        <a:graphic>
          <a:graphicData uri="http://schemas.openxmlformats.org/drawingml/2006/table">
            <a:tbl>
              <a:tblPr firstRow="1" bandRow="1">
                <a:noFill/>
                <a:tableStyleId>{78DC4824-2A42-4C11-B9AA-336C4449DD2E}</a:tableStyleId>
              </a:tblPr>
              <a:tblGrid>
                <a:gridCol w="1908750">
                  <a:extLst>
                    <a:ext uri="{9D8B030D-6E8A-4147-A177-3AD203B41FA5}">
                      <a16:colId xmlns:a16="http://schemas.microsoft.com/office/drawing/2014/main" val="20000"/>
                    </a:ext>
                  </a:extLst>
                </a:gridCol>
                <a:gridCol w="20110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zh-TW" sz="1400" u="none" strike="noStrike" cap="none"/>
                        <a:t>Posture</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r>
                        <a:rPr lang="zh-TW" sz="1400" u="none" strike="noStrike" cap="none"/>
                        <a:t>Vibrat</a:t>
                      </a:r>
                      <a:r>
                        <a:rPr lang="zh-TW"/>
                        <a:t>ed</a:t>
                      </a:r>
                      <a:r>
                        <a:rPr lang="zh-TW" sz="1400" u="none" strike="noStrike" cap="none"/>
                        <a:t> Motor</a:t>
                      </a:r>
                      <a:endParaRPr sz="1400" u="none" strike="noStrike" cap="none"/>
                    </a:p>
                  </a:txBody>
                  <a:tcPr marL="91450" marR="91450" marT="45725" marB="45725" anchor="ctr"/>
                </a:tc>
                <a:extLst>
                  <a:ext uri="{0D108BD9-81ED-4DB2-BD59-A6C34878D82A}">
                    <a16:rowId xmlns:a16="http://schemas.microsoft.com/office/drawing/2014/main" val="10000"/>
                  </a:ext>
                </a:extLst>
              </a:tr>
              <a:tr h="419950">
                <a:tc>
                  <a:txBody>
                    <a:bodyPr/>
                    <a:lstStyle/>
                    <a:p>
                      <a:pPr marL="0" marR="0" lvl="0" indent="0" algn="l" rtl="0">
                        <a:lnSpc>
                          <a:spcPct val="100000"/>
                        </a:lnSpc>
                        <a:spcBef>
                          <a:spcPts val="0"/>
                        </a:spcBef>
                        <a:spcAft>
                          <a:spcPts val="0"/>
                        </a:spcAft>
                        <a:buNone/>
                      </a:pPr>
                      <a:r>
                        <a:rPr lang="zh-TW" sz="1400" u="none" strike="noStrike" cap="none" dirty="0"/>
                        <a:t>0 Straight</a:t>
                      </a:r>
                      <a:endParaRPr sz="1400" u="none" strike="noStrike" cap="none" dirty="0"/>
                    </a:p>
                  </a:txBody>
                  <a:tcPr marL="91450" marR="91450" marT="45725" marB="45725" anchor="ctr"/>
                </a:tc>
                <a:tc>
                  <a:txBody>
                    <a:bodyPr/>
                    <a:lstStyle/>
                    <a:p>
                      <a:pPr marL="0" marR="0" lvl="0" indent="0" algn="l" rtl="0">
                        <a:lnSpc>
                          <a:spcPct val="100000"/>
                        </a:lnSpc>
                        <a:spcBef>
                          <a:spcPts val="0"/>
                        </a:spcBef>
                        <a:spcAft>
                          <a:spcPts val="0"/>
                        </a:spcAft>
                        <a:buNone/>
                      </a:pPr>
                      <a:r>
                        <a:rPr lang="zh-TW"/>
                        <a:t>No motion</a:t>
                      </a:r>
                      <a:endParaRPr sz="1400" u="none" strike="noStrike" cap="none"/>
                    </a:p>
                  </a:txBody>
                  <a:tcPr marL="91450" marR="91450" marT="45725" marB="45725" anchor="ctr"/>
                </a:tc>
                <a:extLst>
                  <a:ext uri="{0D108BD9-81ED-4DB2-BD59-A6C34878D82A}">
                    <a16:rowId xmlns:a16="http://schemas.microsoft.com/office/drawing/2014/main" val="10001"/>
                  </a:ext>
                </a:extLst>
              </a:tr>
              <a:tr h="419950">
                <a:tc>
                  <a:txBody>
                    <a:bodyPr/>
                    <a:lstStyle/>
                    <a:p>
                      <a:pPr marL="0" marR="0" lvl="0" indent="0" algn="l" rtl="0">
                        <a:lnSpc>
                          <a:spcPct val="100000"/>
                        </a:lnSpc>
                        <a:spcBef>
                          <a:spcPts val="0"/>
                        </a:spcBef>
                        <a:spcAft>
                          <a:spcPts val="0"/>
                        </a:spcAft>
                        <a:buNone/>
                      </a:pPr>
                      <a:r>
                        <a:rPr lang="zh-TW" sz="1400" u="none" strike="noStrike" cap="none"/>
                        <a:t>1 Reclining</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None/>
                      </a:pPr>
                      <a:r>
                        <a:rPr lang="zh-TW" dirty="0"/>
                        <a:t>Motor </a:t>
                      </a:r>
                      <a:r>
                        <a:rPr lang="en-US" altLang="zh-TW" dirty="0"/>
                        <a:t>1</a:t>
                      </a:r>
                      <a:r>
                        <a:rPr lang="zh-TW" dirty="0"/>
                        <a:t>, </a:t>
                      </a:r>
                      <a:r>
                        <a:rPr lang="en-US" altLang="zh-TW" dirty="0"/>
                        <a:t>4</a:t>
                      </a:r>
                      <a:r>
                        <a:rPr lang="zh-TW" dirty="0"/>
                        <a:t>, </a:t>
                      </a:r>
                      <a:r>
                        <a:rPr lang="en-US" altLang="zh-TW" dirty="0"/>
                        <a:t>7</a:t>
                      </a:r>
                      <a:r>
                        <a:rPr lang="zh-TW" dirty="0"/>
                        <a:t>      </a:t>
                      </a:r>
                      <a:endParaRPr sz="1400" u="none" strike="noStrike" cap="none" dirty="0"/>
                    </a:p>
                  </a:txBody>
                  <a:tcPr marL="91450" marR="91450" marT="45725" marB="45725" anchor="ctr"/>
                </a:tc>
                <a:extLst>
                  <a:ext uri="{0D108BD9-81ED-4DB2-BD59-A6C34878D82A}">
                    <a16:rowId xmlns:a16="http://schemas.microsoft.com/office/drawing/2014/main" val="10002"/>
                  </a:ext>
                </a:extLst>
              </a:tr>
              <a:tr h="419950">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2 </a:t>
                      </a:r>
                      <a:r>
                        <a:rPr lang="zh-TW" sz="1400" b="0" u="none" strike="noStrike" cap="none">
                          <a:solidFill>
                            <a:srgbClr val="000000"/>
                          </a:solidFill>
                        </a:rPr>
                        <a:t>Left sitting</a:t>
                      </a:r>
                      <a:endParaRPr sz="14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l" rtl="0">
                        <a:lnSpc>
                          <a:spcPct val="100000"/>
                        </a:lnSpc>
                        <a:spcBef>
                          <a:spcPts val="0"/>
                        </a:spcBef>
                        <a:spcAft>
                          <a:spcPts val="0"/>
                        </a:spcAft>
                        <a:buNone/>
                      </a:pPr>
                      <a:r>
                        <a:rPr lang="zh-TW" dirty="0"/>
                        <a:t>Motor 0, </a:t>
                      </a:r>
                      <a:r>
                        <a:rPr lang="en-US" altLang="zh-TW" dirty="0"/>
                        <a:t>3</a:t>
                      </a:r>
                      <a:r>
                        <a:rPr lang="zh-TW" dirty="0"/>
                        <a:t>, </a:t>
                      </a:r>
                      <a:r>
                        <a:rPr lang="en-US" altLang="zh-TW" dirty="0"/>
                        <a:t>6</a:t>
                      </a:r>
                      <a:r>
                        <a:rPr lang="zh-TW" dirty="0"/>
                        <a:t> </a:t>
                      </a:r>
                      <a:endParaRPr sz="1400" u="none" strike="noStrike" cap="none" dirty="0"/>
                    </a:p>
                  </a:txBody>
                  <a:tcPr marL="91450" marR="91450" marT="45725" marB="45725" anchor="ctr"/>
                </a:tc>
                <a:extLst>
                  <a:ext uri="{0D108BD9-81ED-4DB2-BD59-A6C34878D82A}">
                    <a16:rowId xmlns:a16="http://schemas.microsoft.com/office/drawing/2014/main" val="10003"/>
                  </a:ext>
                </a:extLst>
              </a:tr>
              <a:tr h="419950">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3 </a:t>
                      </a:r>
                      <a:r>
                        <a:rPr lang="zh-TW" sz="1400" b="0" u="none" strike="noStrike" cap="none">
                          <a:solidFill>
                            <a:srgbClr val="000000"/>
                          </a:solidFill>
                        </a:rPr>
                        <a:t>Right sitting</a:t>
                      </a:r>
                      <a:endParaRPr sz="14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l" rtl="0">
                        <a:lnSpc>
                          <a:spcPct val="100000"/>
                        </a:lnSpc>
                        <a:spcBef>
                          <a:spcPts val="0"/>
                        </a:spcBef>
                        <a:spcAft>
                          <a:spcPts val="0"/>
                        </a:spcAft>
                        <a:buNone/>
                      </a:pPr>
                      <a:r>
                        <a:rPr lang="zh-TW" dirty="0"/>
                        <a:t>Motor </a:t>
                      </a:r>
                      <a:r>
                        <a:rPr lang="en-US" altLang="zh-TW" dirty="0"/>
                        <a:t>2</a:t>
                      </a:r>
                      <a:r>
                        <a:rPr lang="zh-TW" dirty="0"/>
                        <a:t>, </a:t>
                      </a:r>
                      <a:r>
                        <a:rPr lang="en-US" altLang="zh-TW" dirty="0"/>
                        <a:t>5</a:t>
                      </a:r>
                      <a:r>
                        <a:rPr lang="zh-TW" dirty="0"/>
                        <a:t>, 8  </a:t>
                      </a:r>
                      <a:endParaRPr sz="1400" u="none" strike="noStrike" cap="none" dirty="0"/>
                    </a:p>
                  </a:txBody>
                  <a:tcPr marL="91450" marR="91450" marT="45725" marB="45725" anchor="ctr"/>
                </a:tc>
                <a:extLst>
                  <a:ext uri="{0D108BD9-81ED-4DB2-BD59-A6C34878D82A}">
                    <a16:rowId xmlns:a16="http://schemas.microsoft.com/office/drawing/2014/main" val="10004"/>
                  </a:ext>
                </a:extLst>
              </a:tr>
              <a:tr h="419950">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4 </a:t>
                      </a:r>
                      <a:r>
                        <a:rPr lang="zh-TW" sz="1400" b="0" u="none" strike="noStrike" cap="none">
                          <a:solidFill>
                            <a:srgbClr val="000000"/>
                          </a:solidFill>
                        </a:rPr>
                        <a:t>Crossed left leg</a:t>
                      </a:r>
                      <a:endParaRPr>
                        <a:solidFill>
                          <a:srgbClr val="000000"/>
                        </a:solidFill>
                      </a:endParaRPr>
                    </a:p>
                  </a:txBody>
                  <a:tcPr marL="91450" marR="91450" marT="45725" marB="45725" anchor="ctr"/>
                </a:tc>
                <a:tc>
                  <a:txBody>
                    <a:bodyPr/>
                    <a:lstStyle/>
                    <a:p>
                      <a:pPr marL="0" marR="0" lvl="0" indent="0" algn="l" rtl="0">
                        <a:lnSpc>
                          <a:spcPct val="100000"/>
                        </a:lnSpc>
                        <a:spcBef>
                          <a:spcPts val="0"/>
                        </a:spcBef>
                        <a:spcAft>
                          <a:spcPts val="0"/>
                        </a:spcAft>
                        <a:buNone/>
                      </a:pPr>
                      <a:r>
                        <a:rPr lang="zh-TW" dirty="0"/>
                        <a:t>Motor </a:t>
                      </a:r>
                      <a:r>
                        <a:rPr lang="en-US" altLang="zh-TW" dirty="0"/>
                        <a:t>2, </a:t>
                      </a:r>
                      <a:r>
                        <a:rPr lang="zh-TW" dirty="0"/>
                        <a:t>4, 5, 7</a:t>
                      </a:r>
                      <a:r>
                        <a:rPr lang="en-US" altLang="zh-TW" dirty="0"/>
                        <a:t>, 8</a:t>
                      </a:r>
                      <a:r>
                        <a:rPr lang="zh-TW" dirty="0"/>
                        <a:t>      </a:t>
                      </a:r>
                      <a:endParaRPr sz="1400" u="none" strike="noStrike" cap="none" dirty="0"/>
                    </a:p>
                  </a:txBody>
                  <a:tcPr marL="91450" marR="91450" marT="45725" marB="45725" anchor="ctr"/>
                </a:tc>
                <a:extLst>
                  <a:ext uri="{0D108BD9-81ED-4DB2-BD59-A6C34878D82A}">
                    <a16:rowId xmlns:a16="http://schemas.microsoft.com/office/drawing/2014/main" val="10005"/>
                  </a:ext>
                </a:extLst>
              </a:tr>
              <a:tr h="419950">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t>5 </a:t>
                      </a:r>
                      <a:r>
                        <a:rPr lang="zh-TW" sz="1400" b="0" u="none" strike="noStrike" cap="none">
                          <a:solidFill>
                            <a:srgbClr val="000000"/>
                          </a:solidFill>
                        </a:rPr>
                        <a:t>Crossed right leg</a:t>
                      </a:r>
                      <a:endParaRPr sz="14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l" rtl="0">
                        <a:lnSpc>
                          <a:spcPct val="100000"/>
                        </a:lnSpc>
                        <a:spcBef>
                          <a:spcPts val="0"/>
                        </a:spcBef>
                        <a:spcAft>
                          <a:spcPts val="0"/>
                        </a:spcAft>
                        <a:buNone/>
                      </a:pPr>
                      <a:r>
                        <a:rPr lang="zh-TW" dirty="0"/>
                        <a:t>Motor </a:t>
                      </a:r>
                      <a:r>
                        <a:rPr lang="en-US" altLang="zh-TW" dirty="0"/>
                        <a:t>0, 3, 4, 6, 7</a:t>
                      </a:r>
                      <a:r>
                        <a:rPr lang="zh-TW" dirty="0"/>
                        <a:t>   </a:t>
                      </a:r>
                      <a:endParaRPr sz="1400" u="none" strike="noStrike" cap="none" dirty="0"/>
                    </a:p>
                  </a:txBody>
                  <a:tcPr marL="91450" marR="91450" marT="45725" marB="45725" anchor="ctr"/>
                </a:tc>
                <a:extLst>
                  <a:ext uri="{0D108BD9-81ED-4DB2-BD59-A6C34878D82A}">
                    <a16:rowId xmlns:a16="http://schemas.microsoft.com/office/drawing/2014/main" val="10006"/>
                  </a:ext>
                </a:extLst>
              </a:tr>
            </a:tbl>
          </a:graphicData>
        </a:graphic>
      </p:graphicFrame>
      <p:grpSp>
        <p:nvGrpSpPr>
          <p:cNvPr id="15" name="Group 14">
            <a:extLst>
              <a:ext uri="{FF2B5EF4-FFF2-40B4-BE49-F238E27FC236}">
                <a16:creationId xmlns:a16="http://schemas.microsoft.com/office/drawing/2014/main" id="{4685742D-56E5-00CC-608D-D866D3749EFC}"/>
              </a:ext>
            </a:extLst>
          </p:cNvPr>
          <p:cNvGrpSpPr/>
          <p:nvPr/>
        </p:nvGrpSpPr>
        <p:grpSpPr>
          <a:xfrm>
            <a:off x="879059" y="1517555"/>
            <a:ext cx="2723492" cy="2913478"/>
            <a:chOff x="4786031" y="588962"/>
            <a:chExt cx="4015068" cy="4295152"/>
          </a:xfrm>
        </p:grpSpPr>
        <p:pic>
          <p:nvPicPr>
            <p:cNvPr id="16" name="Picture 15" descr="A picture containing indoor, cloth&#10;&#10;Description automatically generated">
              <a:extLst>
                <a:ext uri="{FF2B5EF4-FFF2-40B4-BE49-F238E27FC236}">
                  <a16:creationId xmlns:a16="http://schemas.microsoft.com/office/drawing/2014/main" id="{73AF4BAE-A341-5369-A7BE-0994ACD2A9F8}"/>
                </a:ext>
              </a:extLst>
            </p:cNvPr>
            <p:cNvPicPr>
              <a:picLocks noChangeAspect="1"/>
            </p:cNvPicPr>
            <p:nvPr/>
          </p:nvPicPr>
          <p:blipFill rotWithShape="1">
            <a:blip r:embed="rId3"/>
            <a:srcRect l="11799" r="12865"/>
            <a:stretch/>
          </p:blipFill>
          <p:spPr>
            <a:xfrm rot="16200000">
              <a:off x="4645989" y="729004"/>
              <a:ext cx="4295152" cy="4015068"/>
            </a:xfrm>
            <a:prstGeom prst="rect">
              <a:avLst/>
            </a:prstGeom>
          </p:spPr>
        </p:pic>
        <p:sp>
          <p:nvSpPr>
            <p:cNvPr id="17" name="Google Shape;474;p25">
              <a:extLst>
                <a:ext uri="{FF2B5EF4-FFF2-40B4-BE49-F238E27FC236}">
                  <a16:creationId xmlns:a16="http://schemas.microsoft.com/office/drawing/2014/main" id="{7259F382-D5F6-9717-FB6B-1E9BA1E2B9E5}"/>
                </a:ext>
              </a:extLst>
            </p:cNvPr>
            <p:cNvSpPr/>
            <p:nvPr/>
          </p:nvSpPr>
          <p:spPr>
            <a:xfrm rot="18340808">
              <a:off x="7222916" y="1351308"/>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4;p25">
              <a:extLst>
                <a:ext uri="{FF2B5EF4-FFF2-40B4-BE49-F238E27FC236}">
                  <a16:creationId xmlns:a16="http://schemas.microsoft.com/office/drawing/2014/main" id="{6C4AEE46-5185-C9B4-3569-0379555C9C48}"/>
                </a:ext>
              </a:extLst>
            </p:cNvPr>
            <p:cNvSpPr/>
            <p:nvPr/>
          </p:nvSpPr>
          <p:spPr>
            <a:xfrm rot="18860109">
              <a:off x="7693391" y="2186029"/>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4;p25">
              <a:extLst>
                <a:ext uri="{FF2B5EF4-FFF2-40B4-BE49-F238E27FC236}">
                  <a16:creationId xmlns:a16="http://schemas.microsoft.com/office/drawing/2014/main" id="{DDA26A5A-B5E4-5F47-06CB-EA39F1B2B57A}"/>
                </a:ext>
              </a:extLst>
            </p:cNvPr>
            <p:cNvSpPr/>
            <p:nvPr/>
          </p:nvSpPr>
          <p:spPr>
            <a:xfrm rot="19429752">
              <a:off x="7372040" y="2699587"/>
              <a:ext cx="375161" cy="406787"/>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5">
              <a:extLst>
                <a:ext uri="{FF2B5EF4-FFF2-40B4-BE49-F238E27FC236}">
                  <a16:creationId xmlns:a16="http://schemas.microsoft.com/office/drawing/2014/main" id="{E054EAC5-0C81-A32C-D612-3F5E3D89FFD1}"/>
                </a:ext>
              </a:extLst>
            </p:cNvPr>
            <p:cNvSpPr/>
            <p:nvPr/>
          </p:nvSpPr>
          <p:spPr>
            <a:xfrm rot="16200000">
              <a:off x="7222405" y="3414632"/>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4;p25">
              <a:extLst>
                <a:ext uri="{FF2B5EF4-FFF2-40B4-BE49-F238E27FC236}">
                  <a16:creationId xmlns:a16="http://schemas.microsoft.com/office/drawing/2014/main" id="{01D5DF26-FCB3-8F23-4184-E5A6D1A25D1D}"/>
                </a:ext>
              </a:extLst>
            </p:cNvPr>
            <p:cNvSpPr/>
            <p:nvPr/>
          </p:nvSpPr>
          <p:spPr>
            <a:xfrm rot="16200000">
              <a:off x="6245486" y="3421909"/>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4;p25">
              <a:extLst>
                <a:ext uri="{FF2B5EF4-FFF2-40B4-BE49-F238E27FC236}">
                  <a16:creationId xmlns:a16="http://schemas.microsoft.com/office/drawing/2014/main" id="{8B653097-F2DA-04C3-7518-C844B3B78E1C}"/>
                </a:ext>
              </a:extLst>
            </p:cNvPr>
            <p:cNvSpPr/>
            <p:nvPr/>
          </p:nvSpPr>
          <p:spPr>
            <a:xfrm rot="12788033">
              <a:off x="5688153" y="2127783"/>
              <a:ext cx="375161" cy="406787"/>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4;p25">
              <a:extLst>
                <a:ext uri="{FF2B5EF4-FFF2-40B4-BE49-F238E27FC236}">
                  <a16:creationId xmlns:a16="http://schemas.microsoft.com/office/drawing/2014/main" id="{F307CFB4-23DF-9B3B-BEF3-D1EE8198C8E3}"/>
                </a:ext>
              </a:extLst>
            </p:cNvPr>
            <p:cNvSpPr/>
            <p:nvPr/>
          </p:nvSpPr>
          <p:spPr>
            <a:xfrm rot="14150372">
              <a:off x="6018426" y="1351530"/>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4;p25">
              <a:extLst>
                <a:ext uri="{FF2B5EF4-FFF2-40B4-BE49-F238E27FC236}">
                  <a16:creationId xmlns:a16="http://schemas.microsoft.com/office/drawing/2014/main" id="{E7733658-80D3-404A-1BA2-C1D90A33CE92}"/>
                </a:ext>
              </a:extLst>
            </p:cNvPr>
            <p:cNvSpPr/>
            <p:nvPr/>
          </p:nvSpPr>
          <p:spPr>
            <a:xfrm rot="15626679">
              <a:off x="6356050" y="844167"/>
              <a:ext cx="398480" cy="382981"/>
            </a:xfrm>
            <a:prstGeom prst="flowChartProcess">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5;p30">
              <a:extLst>
                <a:ext uri="{FF2B5EF4-FFF2-40B4-BE49-F238E27FC236}">
                  <a16:creationId xmlns:a16="http://schemas.microsoft.com/office/drawing/2014/main" id="{55876CBE-0765-CD0E-4BD3-84B4A7040186}"/>
                </a:ext>
              </a:extLst>
            </p:cNvPr>
            <p:cNvSpPr/>
            <p:nvPr/>
          </p:nvSpPr>
          <p:spPr>
            <a:xfrm rot="78">
              <a:off x="5548612" y="1510235"/>
              <a:ext cx="337045" cy="290330"/>
            </a:xfrm>
            <a:prstGeom prst="flowChart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0</a:t>
              </a:r>
              <a:endParaRPr b="1" dirty="0"/>
            </a:p>
          </p:txBody>
        </p:sp>
        <p:sp>
          <p:nvSpPr>
            <p:cNvPr id="26" name="Google Shape;545;p30">
              <a:extLst>
                <a:ext uri="{FF2B5EF4-FFF2-40B4-BE49-F238E27FC236}">
                  <a16:creationId xmlns:a16="http://schemas.microsoft.com/office/drawing/2014/main" id="{9FD99DCB-8111-7ED0-1D68-E6070547C849}"/>
                </a:ext>
              </a:extLst>
            </p:cNvPr>
            <p:cNvSpPr/>
            <p:nvPr/>
          </p:nvSpPr>
          <p:spPr>
            <a:xfrm rot="78">
              <a:off x="5196425" y="2383804"/>
              <a:ext cx="337045" cy="290330"/>
            </a:xfrm>
            <a:prstGeom prst="flowChart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b="1" dirty="0"/>
                <a:t>3</a:t>
              </a:r>
              <a:endParaRPr b="1" dirty="0"/>
            </a:p>
          </p:txBody>
        </p:sp>
        <p:sp>
          <p:nvSpPr>
            <p:cNvPr id="27" name="Google Shape;545;p30">
              <a:extLst>
                <a:ext uri="{FF2B5EF4-FFF2-40B4-BE49-F238E27FC236}">
                  <a16:creationId xmlns:a16="http://schemas.microsoft.com/office/drawing/2014/main" id="{5117E8AB-8606-AE94-1C8C-2D19DBCC5194}"/>
                </a:ext>
              </a:extLst>
            </p:cNvPr>
            <p:cNvSpPr/>
            <p:nvPr/>
          </p:nvSpPr>
          <p:spPr>
            <a:xfrm rot="78">
              <a:off x="5182586" y="3639207"/>
              <a:ext cx="337045" cy="290330"/>
            </a:xfrm>
            <a:prstGeom prst="flowChart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6</a:t>
              </a:r>
              <a:endParaRPr b="1" dirty="0"/>
            </a:p>
          </p:txBody>
        </p:sp>
        <p:sp>
          <p:nvSpPr>
            <p:cNvPr id="28" name="Google Shape;545;p30">
              <a:extLst>
                <a:ext uri="{FF2B5EF4-FFF2-40B4-BE49-F238E27FC236}">
                  <a16:creationId xmlns:a16="http://schemas.microsoft.com/office/drawing/2014/main" id="{3EBB5EE0-AE8C-2DC1-EDB4-B3F8ED675CE8}"/>
                </a:ext>
              </a:extLst>
            </p:cNvPr>
            <p:cNvSpPr/>
            <p:nvPr/>
          </p:nvSpPr>
          <p:spPr>
            <a:xfrm rot="78">
              <a:off x="6653007" y="1456591"/>
              <a:ext cx="337045" cy="290330"/>
            </a:xfrm>
            <a:prstGeom prst="flowChart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b="1" dirty="0"/>
                <a:t>1</a:t>
              </a:r>
              <a:endParaRPr b="1" dirty="0"/>
            </a:p>
          </p:txBody>
        </p:sp>
        <p:sp>
          <p:nvSpPr>
            <p:cNvPr id="29" name="Google Shape;545;p30">
              <a:extLst>
                <a:ext uri="{FF2B5EF4-FFF2-40B4-BE49-F238E27FC236}">
                  <a16:creationId xmlns:a16="http://schemas.microsoft.com/office/drawing/2014/main" id="{DD193A30-75B6-C5DA-5485-F11222E2E2FC}"/>
                </a:ext>
              </a:extLst>
            </p:cNvPr>
            <p:cNvSpPr/>
            <p:nvPr/>
          </p:nvSpPr>
          <p:spPr>
            <a:xfrm rot="78">
              <a:off x="6724761" y="2158678"/>
              <a:ext cx="337045" cy="290330"/>
            </a:xfrm>
            <a:prstGeom prst="flowChart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4</a:t>
              </a:r>
              <a:endParaRPr b="1" dirty="0"/>
            </a:p>
          </p:txBody>
        </p:sp>
        <p:sp>
          <p:nvSpPr>
            <p:cNvPr id="30" name="Google Shape;545;p30">
              <a:extLst>
                <a:ext uri="{FF2B5EF4-FFF2-40B4-BE49-F238E27FC236}">
                  <a16:creationId xmlns:a16="http://schemas.microsoft.com/office/drawing/2014/main" id="{942B64FD-EDC9-51D7-2EBC-8B8AFDE74C8F}"/>
                </a:ext>
              </a:extLst>
            </p:cNvPr>
            <p:cNvSpPr/>
            <p:nvPr/>
          </p:nvSpPr>
          <p:spPr>
            <a:xfrm rot="78">
              <a:off x="6720901" y="3116548"/>
              <a:ext cx="337045" cy="290330"/>
            </a:xfrm>
            <a:prstGeom prst="flowChart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7</a:t>
              </a:r>
              <a:endParaRPr b="1" dirty="0"/>
            </a:p>
          </p:txBody>
        </p:sp>
        <p:sp>
          <p:nvSpPr>
            <p:cNvPr id="31" name="Google Shape;545;p30">
              <a:extLst>
                <a:ext uri="{FF2B5EF4-FFF2-40B4-BE49-F238E27FC236}">
                  <a16:creationId xmlns:a16="http://schemas.microsoft.com/office/drawing/2014/main" id="{4DE088BF-B653-CBD4-B178-BA169B83144F}"/>
                </a:ext>
              </a:extLst>
            </p:cNvPr>
            <p:cNvSpPr/>
            <p:nvPr/>
          </p:nvSpPr>
          <p:spPr>
            <a:xfrm rot="78">
              <a:off x="7841655" y="1365066"/>
              <a:ext cx="337045" cy="290330"/>
            </a:xfrm>
            <a:prstGeom prst="flowChart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2</a:t>
              </a:r>
              <a:endParaRPr b="1" dirty="0"/>
            </a:p>
          </p:txBody>
        </p:sp>
        <p:sp>
          <p:nvSpPr>
            <p:cNvPr id="32" name="Google Shape;545;p30">
              <a:extLst>
                <a:ext uri="{FF2B5EF4-FFF2-40B4-BE49-F238E27FC236}">
                  <a16:creationId xmlns:a16="http://schemas.microsoft.com/office/drawing/2014/main" id="{88B5363A-770F-B199-6343-FC016B028D7E}"/>
                </a:ext>
              </a:extLst>
            </p:cNvPr>
            <p:cNvSpPr/>
            <p:nvPr/>
          </p:nvSpPr>
          <p:spPr>
            <a:xfrm rot="78">
              <a:off x="7990838" y="2377522"/>
              <a:ext cx="337045" cy="290330"/>
            </a:xfrm>
            <a:prstGeom prst="flowChart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5</a:t>
              </a:r>
              <a:endParaRPr b="1" dirty="0"/>
            </a:p>
          </p:txBody>
        </p:sp>
        <p:sp>
          <p:nvSpPr>
            <p:cNvPr id="33" name="Google Shape;545;p30">
              <a:extLst>
                <a:ext uri="{FF2B5EF4-FFF2-40B4-BE49-F238E27FC236}">
                  <a16:creationId xmlns:a16="http://schemas.microsoft.com/office/drawing/2014/main" id="{182F2522-F0B9-3F85-24A7-079B1D80B698}"/>
                </a:ext>
              </a:extLst>
            </p:cNvPr>
            <p:cNvSpPr/>
            <p:nvPr/>
          </p:nvSpPr>
          <p:spPr>
            <a:xfrm rot="78">
              <a:off x="8096369" y="3230806"/>
              <a:ext cx="337045" cy="290330"/>
            </a:xfrm>
            <a:prstGeom prst="flowChartProcess">
              <a:avLst/>
            </a:pr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8</a:t>
              </a:r>
              <a:endParaRPr b="1" dirty="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1"/>
          <p:cNvSpPr txBox="1">
            <a:spLocks noGrp="1"/>
          </p:cNvSpPr>
          <p:nvPr>
            <p:ph type="title"/>
          </p:nvPr>
        </p:nvSpPr>
        <p:spPr>
          <a:xfrm>
            <a:off x="342900" y="0"/>
            <a:ext cx="39219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APP 介面</a:t>
            </a:r>
            <a:endParaRPr sz="3000"/>
          </a:p>
        </p:txBody>
      </p:sp>
      <p:pic>
        <p:nvPicPr>
          <p:cNvPr id="559" name="Google Shape;559;p31"/>
          <p:cNvPicPr preferRelativeResize="0"/>
          <p:nvPr/>
        </p:nvPicPr>
        <p:blipFill rotWithShape="1">
          <a:blip r:embed="rId3">
            <a:alphaModFix/>
          </a:blip>
          <a:srcRect/>
          <a:stretch/>
        </p:blipFill>
        <p:spPr>
          <a:xfrm>
            <a:off x="398377" y="1256164"/>
            <a:ext cx="1970717" cy="3159717"/>
          </a:xfrm>
          <a:prstGeom prst="rect">
            <a:avLst/>
          </a:prstGeom>
          <a:noFill/>
          <a:ln>
            <a:noFill/>
          </a:ln>
          <a:effectLst>
            <a:outerShdw blurRad="292100" dist="139700" dir="2700000" algn="bl" rotWithShape="0">
              <a:srgbClr val="000000">
                <a:alpha val="65000"/>
              </a:srgbClr>
            </a:outerShdw>
          </a:effectLst>
        </p:spPr>
      </p:pic>
      <p:pic>
        <p:nvPicPr>
          <p:cNvPr id="560" name="Google Shape;560;p31"/>
          <p:cNvPicPr preferRelativeResize="0"/>
          <p:nvPr/>
        </p:nvPicPr>
        <p:blipFill rotWithShape="1">
          <a:blip r:embed="rId4">
            <a:alphaModFix/>
          </a:blip>
          <a:srcRect/>
          <a:stretch/>
        </p:blipFill>
        <p:spPr>
          <a:xfrm>
            <a:off x="2518532" y="1256164"/>
            <a:ext cx="1971612" cy="3159717"/>
          </a:xfrm>
          <a:prstGeom prst="rect">
            <a:avLst/>
          </a:prstGeom>
          <a:noFill/>
          <a:ln>
            <a:noFill/>
          </a:ln>
          <a:effectLst>
            <a:outerShdw blurRad="292100" dist="139700" dir="2700000" algn="tl" rotWithShape="0">
              <a:srgbClr val="333333">
                <a:alpha val="64705"/>
              </a:srgbClr>
            </a:outerShdw>
          </a:effectLst>
        </p:spPr>
      </p:pic>
      <p:pic>
        <p:nvPicPr>
          <p:cNvPr id="561" name="Google Shape;561;p31"/>
          <p:cNvPicPr preferRelativeResize="0"/>
          <p:nvPr/>
        </p:nvPicPr>
        <p:blipFill rotWithShape="1">
          <a:blip r:embed="rId5">
            <a:alphaModFix/>
          </a:blip>
          <a:srcRect/>
          <a:stretch/>
        </p:blipFill>
        <p:spPr>
          <a:xfrm>
            <a:off x="4639582" y="1253717"/>
            <a:ext cx="1970717" cy="3162164"/>
          </a:xfrm>
          <a:prstGeom prst="rect">
            <a:avLst/>
          </a:prstGeom>
          <a:noFill/>
          <a:ln>
            <a:noFill/>
          </a:ln>
          <a:effectLst>
            <a:outerShdw blurRad="292100" dist="139700" dir="2700000" algn="tl" rotWithShape="0">
              <a:srgbClr val="333333">
                <a:alpha val="64705"/>
              </a:srgbClr>
            </a:outerShdw>
          </a:effectLst>
        </p:spPr>
      </p:pic>
      <p:pic>
        <p:nvPicPr>
          <p:cNvPr id="562" name="Google Shape;562;p31"/>
          <p:cNvPicPr preferRelativeResize="0"/>
          <p:nvPr/>
        </p:nvPicPr>
        <p:blipFill rotWithShape="1">
          <a:blip r:embed="rId6">
            <a:alphaModFix/>
          </a:blip>
          <a:srcRect/>
          <a:stretch/>
        </p:blipFill>
        <p:spPr>
          <a:xfrm>
            <a:off x="6759737" y="1253717"/>
            <a:ext cx="1970718" cy="3162165"/>
          </a:xfrm>
          <a:prstGeom prst="rect">
            <a:avLst/>
          </a:prstGeom>
          <a:noFill/>
          <a:ln>
            <a:noFill/>
          </a:ln>
          <a:effectLst>
            <a:outerShdw blurRad="292100" dist="139700" dir="2700000" algn="bl" rotWithShape="0">
              <a:srgbClr val="000000">
                <a:alpha val="65000"/>
              </a:srgbClr>
            </a:outerShdw>
          </a:effectLst>
        </p:spPr>
      </p:pic>
      <p:sp>
        <p:nvSpPr>
          <p:cNvPr id="7" name="TextBox 6">
            <a:extLst>
              <a:ext uri="{FF2B5EF4-FFF2-40B4-BE49-F238E27FC236}">
                <a16:creationId xmlns:a16="http://schemas.microsoft.com/office/drawing/2014/main" id="{1B2591AF-71A5-C447-6283-41A819B9E18E}"/>
              </a:ext>
            </a:extLst>
          </p:cNvPr>
          <p:cNvSpPr txBox="1"/>
          <p:nvPr/>
        </p:nvSpPr>
        <p:spPr>
          <a:xfrm>
            <a:off x="8143435" y="931358"/>
            <a:ext cx="587020" cy="246221"/>
          </a:xfrm>
          <a:prstGeom prst="rect">
            <a:avLst/>
          </a:prstGeom>
          <a:noFill/>
        </p:spPr>
        <p:txBody>
          <a:bodyPr wrap="none" rtlCol="0">
            <a:spAutoFit/>
          </a:bodyPr>
          <a:lstStyle/>
          <a:p>
            <a:r>
              <a:rPr lang="en-US" altLang="zh-TW" sz="1000" dirty="0">
                <a:solidFill>
                  <a:schemeClr val="bg1">
                    <a:lumMod val="85000"/>
                  </a:schemeClr>
                </a:solidFill>
                <a:latin typeface="Agency FB" panose="020B0503020202020204" pitchFamily="34" charset="0"/>
                <a:cs typeface="Arabic Typesetting" panose="020B0604020202020204" pitchFamily="66" charset="-78"/>
              </a:rPr>
              <a:t>@MATILDE</a:t>
            </a:r>
            <a:endParaRPr lang="zh-TW" altLang="en-US" sz="1000" dirty="0">
              <a:solidFill>
                <a:schemeClr val="bg1">
                  <a:lumMod val="85000"/>
                </a:schemeClr>
              </a:solidFill>
              <a:latin typeface="Agency FB" panose="020B0503020202020204" pitchFamily="34" charset="0"/>
              <a:cs typeface="Arabic Typesetting" panose="020B0604020202020204" pitchFamily="66" charset="-7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123" name="Google Shape;123;p2"/>
          <p:cNvSpPr txBox="1">
            <a:spLocks noGrp="1"/>
          </p:cNvSpPr>
          <p:nvPr>
            <p:ph type="body" idx="1"/>
          </p:nvPr>
        </p:nvSpPr>
        <p:spPr>
          <a:xfrm>
            <a:off x="342657" y="1807368"/>
            <a:ext cx="8458683" cy="2993232"/>
          </a:xfrm>
          <a:prstGeom prst="rect">
            <a:avLst/>
          </a:prstGeom>
          <a:noFill/>
          <a:ln>
            <a:noFill/>
          </a:ln>
        </p:spPr>
        <p:txBody>
          <a:bodyPr spcFirstLastPara="1" wrap="square" lIns="68575" tIns="34275" rIns="68575" bIns="34275" anchor="t" anchorCtr="0">
            <a:normAutofit/>
          </a:bodyPr>
          <a:lstStyle/>
          <a:p>
            <a:pPr marL="457200" lvl="0" indent="-361950" algn="l" rtl="0">
              <a:lnSpc>
                <a:spcPct val="100000"/>
              </a:lnSpc>
              <a:spcBef>
                <a:spcPts val="500"/>
              </a:spcBef>
              <a:spcAft>
                <a:spcPts val="0"/>
              </a:spcAft>
              <a:buClr>
                <a:schemeClr val="dk1"/>
              </a:buClr>
              <a:buSzPts val="2100"/>
              <a:buFont typeface="Arial"/>
              <a:buChar char="•"/>
            </a:pPr>
            <a:r>
              <a:rPr lang="zh-TW"/>
              <a:t>作品概述</a:t>
            </a:r>
            <a:endParaRPr/>
          </a:p>
          <a:p>
            <a:pPr marL="457200" lvl="0" indent="-361950" algn="l" rtl="0">
              <a:lnSpc>
                <a:spcPct val="100000"/>
              </a:lnSpc>
              <a:spcBef>
                <a:spcPts val="500"/>
              </a:spcBef>
              <a:spcAft>
                <a:spcPts val="0"/>
              </a:spcAft>
              <a:buClr>
                <a:schemeClr val="dk1"/>
              </a:buClr>
              <a:buSzPts val="2100"/>
              <a:buFont typeface="Arial"/>
              <a:buChar char="•"/>
            </a:pPr>
            <a:r>
              <a:rPr lang="zh-TW"/>
              <a:t>難點與創新</a:t>
            </a:r>
            <a:endParaRPr/>
          </a:p>
          <a:p>
            <a:pPr marL="457200" lvl="0" indent="-361950" algn="l" rtl="0">
              <a:lnSpc>
                <a:spcPct val="100000"/>
              </a:lnSpc>
              <a:spcBef>
                <a:spcPts val="500"/>
              </a:spcBef>
              <a:spcAft>
                <a:spcPts val="0"/>
              </a:spcAft>
              <a:buClr>
                <a:schemeClr val="dk1"/>
              </a:buClr>
              <a:buSzPts val="2100"/>
              <a:buFont typeface="Arial"/>
              <a:buChar char="•"/>
            </a:pPr>
            <a:r>
              <a:rPr lang="zh-TW"/>
              <a:t>設計與實現</a:t>
            </a:r>
            <a:endParaRPr/>
          </a:p>
          <a:p>
            <a:pPr marL="457200" lvl="0" indent="-361950" algn="l" rtl="0">
              <a:lnSpc>
                <a:spcPct val="100000"/>
              </a:lnSpc>
              <a:spcBef>
                <a:spcPts val="500"/>
              </a:spcBef>
              <a:spcAft>
                <a:spcPts val="0"/>
              </a:spcAft>
              <a:buClr>
                <a:schemeClr val="dk1"/>
              </a:buClr>
              <a:buSzPts val="2100"/>
              <a:buFont typeface="Arial"/>
              <a:buChar char="•"/>
            </a:pPr>
            <a:r>
              <a:rPr lang="zh-TW"/>
              <a:t>作品進度</a:t>
            </a:r>
            <a:endParaRPr/>
          </a:p>
          <a:p>
            <a:pPr marL="457200" lvl="0" indent="-361950" algn="l" rtl="0">
              <a:lnSpc>
                <a:spcPct val="100000"/>
              </a:lnSpc>
              <a:spcBef>
                <a:spcPts val="500"/>
              </a:spcBef>
              <a:spcAft>
                <a:spcPts val="0"/>
              </a:spcAft>
              <a:buClr>
                <a:schemeClr val="dk1"/>
              </a:buClr>
              <a:buSzPts val="2100"/>
              <a:buFont typeface="Arial"/>
              <a:buChar char="•"/>
            </a:pPr>
            <a:r>
              <a:rPr lang="zh-TW"/>
              <a:t>測試結果</a:t>
            </a:r>
            <a:endParaRPr/>
          </a:p>
          <a:p>
            <a:pPr marL="457200" lvl="0" indent="-361950" algn="l" rtl="0">
              <a:lnSpc>
                <a:spcPct val="100000"/>
              </a:lnSpc>
              <a:spcBef>
                <a:spcPts val="500"/>
              </a:spcBef>
              <a:spcAft>
                <a:spcPts val="0"/>
              </a:spcAft>
              <a:buClr>
                <a:schemeClr val="dk1"/>
              </a:buClr>
              <a:buSzPts val="2100"/>
              <a:buFont typeface="Arial"/>
              <a:buChar char="•"/>
            </a:pPr>
            <a:r>
              <a:rPr lang="zh-TW"/>
              <a:t>總結展望</a:t>
            </a:r>
            <a:endParaRPr/>
          </a:p>
          <a:p>
            <a:pPr marL="457200" lvl="0" indent="-228600" algn="l" rtl="0">
              <a:lnSpc>
                <a:spcPct val="100000"/>
              </a:lnSpc>
              <a:spcBef>
                <a:spcPts val="500"/>
              </a:spcBef>
              <a:spcAft>
                <a:spcPts val="0"/>
              </a:spcAft>
              <a:buClr>
                <a:schemeClr val="dk1"/>
              </a:buClr>
              <a:buSzPts val="2100"/>
              <a:buFont typeface="Arial"/>
              <a:buNone/>
            </a:pPr>
            <a:endParaRPr/>
          </a:p>
          <a:p>
            <a:pPr marL="0" lvl="0" indent="0" algn="l" rtl="0">
              <a:lnSpc>
                <a:spcPct val="100000"/>
              </a:lnSpc>
              <a:spcBef>
                <a:spcPts val="500"/>
              </a:spcBef>
              <a:spcAft>
                <a:spcPts val="0"/>
              </a:spcAft>
              <a:buSzPts val="21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2"/>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APP 後端</a:t>
            </a:r>
            <a:endParaRPr sz="3000"/>
          </a:p>
        </p:txBody>
      </p:sp>
      <p:sp>
        <p:nvSpPr>
          <p:cNvPr id="568" name="Google Shape;568;p32"/>
          <p:cNvSpPr txBox="1">
            <a:spLocks noGrp="1"/>
          </p:cNvSpPr>
          <p:nvPr>
            <p:ph type="body" idx="1"/>
          </p:nvPr>
        </p:nvSpPr>
        <p:spPr>
          <a:xfrm>
            <a:off x="342590" y="994660"/>
            <a:ext cx="4229409" cy="3634500"/>
          </a:xfrm>
          <a:prstGeom prst="rect">
            <a:avLst/>
          </a:prstGeom>
          <a:noFill/>
          <a:ln>
            <a:noFill/>
          </a:ln>
        </p:spPr>
        <p:txBody>
          <a:bodyPr spcFirstLastPara="1" wrap="square" lIns="68575" tIns="34275" rIns="68575" bIns="34275" anchor="ctr" anchorCtr="0">
            <a:normAutofit/>
          </a:bodyPr>
          <a:lstStyle/>
          <a:p>
            <a:pPr marL="127000" lvl="0" indent="-127000" algn="l" rtl="0">
              <a:lnSpc>
                <a:spcPct val="150000"/>
              </a:lnSpc>
              <a:spcBef>
                <a:spcPts val="0"/>
              </a:spcBef>
              <a:spcAft>
                <a:spcPts val="0"/>
              </a:spcAft>
              <a:buSzPts val="2000"/>
              <a:buChar char="•"/>
            </a:pPr>
            <a:r>
              <a:rPr lang="zh-TW" sz="2000" dirty="0"/>
              <a:t> 使用 Flutter 搭配 Firebase 來串連整個應用</a:t>
            </a:r>
            <a:endParaRPr sz="2000" dirty="0"/>
          </a:p>
          <a:p>
            <a:pPr marL="127000" lvl="0" indent="-127000" algn="l" rtl="0">
              <a:lnSpc>
                <a:spcPct val="150000"/>
              </a:lnSpc>
              <a:spcBef>
                <a:spcPts val="0"/>
              </a:spcBef>
              <a:spcAft>
                <a:spcPts val="0"/>
              </a:spcAft>
              <a:buSzPts val="2000"/>
              <a:buChar char="•"/>
            </a:pPr>
            <a:r>
              <a:rPr lang="zh-TW" sz="2000" dirty="0"/>
              <a:t> Flutter 提供不同作業系統的用戶皆能使用，降低開發所需時間與工作量</a:t>
            </a:r>
            <a:endParaRPr sz="2000" dirty="0"/>
          </a:p>
        </p:txBody>
      </p:sp>
      <p:grpSp>
        <p:nvGrpSpPr>
          <p:cNvPr id="569" name="Google Shape;569;p32"/>
          <p:cNvGrpSpPr/>
          <p:nvPr/>
        </p:nvGrpSpPr>
        <p:grpSpPr>
          <a:xfrm>
            <a:off x="5134024" y="607658"/>
            <a:ext cx="3888678" cy="3928184"/>
            <a:chOff x="5255322" y="404217"/>
            <a:chExt cx="3888678" cy="3928184"/>
          </a:xfrm>
        </p:grpSpPr>
        <p:pic>
          <p:nvPicPr>
            <p:cNvPr id="570" name="Google Shape;570;p32" descr="Google Pixel Phone transparent PNG - StickPNG"/>
            <p:cNvPicPr preferRelativeResize="0"/>
            <p:nvPr/>
          </p:nvPicPr>
          <p:blipFill rotWithShape="1">
            <a:blip r:embed="rId3">
              <a:alphaModFix/>
            </a:blip>
            <a:srcRect/>
            <a:stretch/>
          </p:blipFill>
          <p:spPr>
            <a:xfrm>
              <a:off x="6419806" y="1829464"/>
              <a:ext cx="2429513" cy="2429513"/>
            </a:xfrm>
            <a:prstGeom prst="rect">
              <a:avLst/>
            </a:prstGeom>
            <a:noFill/>
            <a:ln>
              <a:noFill/>
            </a:ln>
          </p:spPr>
        </p:pic>
        <p:pic>
          <p:nvPicPr>
            <p:cNvPr id="571" name="Google Shape;571;p32" descr="Firebase 小小心得| Intertidal"/>
            <p:cNvPicPr preferRelativeResize="0"/>
            <p:nvPr/>
          </p:nvPicPr>
          <p:blipFill rotWithShape="1">
            <a:blip r:embed="rId4">
              <a:alphaModFix/>
            </a:blip>
            <a:srcRect/>
            <a:stretch/>
          </p:blipFill>
          <p:spPr>
            <a:xfrm>
              <a:off x="6998418" y="404217"/>
              <a:ext cx="2145582" cy="1099611"/>
            </a:xfrm>
            <a:prstGeom prst="rect">
              <a:avLst/>
            </a:prstGeom>
            <a:noFill/>
            <a:ln>
              <a:noFill/>
            </a:ln>
          </p:spPr>
        </p:pic>
        <p:pic>
          <p:nvPicPr>
            <p:cNvPr id="572" name="Google Shape;572;p32" descr="Free HD mockup of Apple iPhone 13 (2021) in PNG and PSD image format with  transparent background"/>
            <p:cNvPicPr preferRelativeResize="0"/>
            <p:nvPr/>
          </p:nvPicPr>
          <p:blipFill rotWithShape="1">
            <a:blip r:embed="rId5">
              <a:alphaModFix/>
            </a:blip>
            <a:srcRect/>
            <a:stretch/>
          </p:blipFill>
          <p:spPr>
            <a:xfrm>
              <a:off x="5255322" y="1829464"/>
              <a:ext cx="1241426" cy="2502937"/>
            </a:xfrm>
            <a:prstGeom prst="rect">
              <a:avLst/>
            </a:prstGeom>
            <a:noFill/>
            <a:ln>
              <a:noFill/>
            </a:ln>
          </p:spPr>
        </p:pic>
        <p:pic>
          <p:nvPicPr>
            <p:cNvPr id="573" name="Google Shape;573;p32"/>
            <p:cNvPicPr preferRelativeResize="0"/>
            <p:nvPr/>
          </p:nvPicPr>
          <p:blipFill rotWithShape="1">
            <a:blip r:embed="rId6">
              <a:alphaModFix/>
            </a:blip>
            <a:srcRect/>
            <a:stretch/>
          </p:blipFill>
          <p:spPr>
            <a:xfrm>
              <a:off x="6027347" y="1248417"/>
              <a:ext cx="1399820" cy="399046"/>
            </a:xfrm>
            <a:prstGeom prst="rect">
              <a:avLst/>
            </a:prstGeom>
            <a:noFill/>
            <a:ln>
              <a:noFill/>
            </a:ln>
          </p:spPr>
        </p:pic>
        <p:cxnSp>
          <p:nvCxnSpPr>
            <p:cNvPr id="574" name="Google Shape;574;p32"/>
            <p:cNvCxnSpPr>
              <a:stCxn id="573" idx="3"/>
              <a:endCxn id="570" idx="0"/>
            </p:cNvCxnSpPr>
            <p:nvPr/>
          </p:nvCxnSpPr>
          <p:spPr>
            <a:xfrm>
              <a:off x="7427167" y="1447940"/>
              <a:ext cx="207300" cy="381600"/>
            </a:xfrm>
            <a:prstGeom prst="bentConnector2">
              <a:avLst/>
            </a:prstGeom>
            <a:noFill/>
            <a:ln w="19050" cap="flat" cmpd="sng">
              <a:solidFill>
                <a:schemeClr val="dk2"/>
              </a:solidFill>
              <a:prstDash val="solid"/>
              <a:round/>
              <a:headEnd type="none" w="sm" len="sm"/>
              <a:tailEnd type="none" w="sm" len="sm"/>
            </a:ln>
          </p:spPr>
        </p:cxnSp>
        <p:cxnSp>
          <p:nvCxnSpPr>
            <p:cNvPr id="575" name="Google Shape;575;p32"/>
            <p:cNvCxnSpPr>
              <a:stCxn id="573" idx="1"/>
              <a:endCxn id="572" idx="0"/>
            </p:cNvCxnSpPr>
            <p:nvPr/>
          </p:nvCxnSpPr>
          <p:spPr>
            <a:xfrm flipH="1">
              <a:off x="5876147" y="1447940"/>
              <a:ext cx="151200" cy="381600"/>
            </a:xfrm>
            <a:prstGeom prst="bentConnector2">
              <a:avLst/>
            </a:prstGeom>
            <a:noFill/>
            <a:ln w="19050" cap="flat" cmpd="sng">
              <a:solidFill>
                <a:schemeClr val="dk2"/>
              </a:solidFill>
              <a:prstDash val="solid"/>
              <a:round/>
              <a:headEnd type="none" w="sm" len="sm"/>
              <a:tailEnd type="none" w="sm" len="sm"/>
            </a:ln>
          </p:spPr>
        </p:cxnSp>
        <p:cxnSp>
          <p:nvCxnSpPr>
            <p:cNvPr id="576" name="Google Shape;576;p32"/>
            <p:cNvCxnSpPr>
              <a:stCxn id="573" idx="0"/>
            </p:cNvCxnSpPr>
            <p:nvPr/>
          </p:nvCxnSpPr>
          <p:spPr>
            <a:xfrm rot="-5400000">
              <a:off x="6846057" y="835317"/>
              <a:ext cx="294300" cy="531900"/>
            </a:xfrm>
            <a:prstGeom prst="bentConnector2">
              <a:avLst/>
            </a:prstGeom>
            <a:noFill/>
            <a:ln w="19050" cap="flat" cmpd="sng">
              <a:solidFill>
                <a:schemeClr val="dk2"/>
              </a:solidFill>
              <a:prstDash val="solid"/>
              <a:round/>
              <a:headEnd type="none" w="sm" len="sm"/>
              <a:tailEnd type="none" w="sm" len="sm"/>
            </a:ln>
          </p:spPr>
        </p:cxnSp>
      </p:grpSp>
      <p:pic>
        <p:nvPicPr>
          <p:cNvPr id="577" name="Google Shape;577;p32"/>
          <p:cNvPicPr preferRelativeResize="0"/>
          <p:nvPr/>
        </p:nvPicPr>
        <p:blipFill rotWithShape="1">
          <a:blip r:embed="rId7">
            <a:alphaModFix/>
          </a:blip>
          <a:srcRect/>
          <a:stretch/>
        </p:blipFill>
        <p:spPr>
          <a:xfrm>
            <a:off x="5581223" y="3015914"/>
            <a:ext cx="310520" cy="381526"/>
          </a:xfrm>
          <a:prstGeom prst="rect">
            <a:avLst/>
          </a:prstGeom>
          <a:noFill/>
          <a:ln>
            <a:noFill/>
          </a:ln>
        </p:spPr>
      </p:pic>
      <p:pic>
        <p:nvPicPr>
          <p:cNvPr id="578" name="Google Shape;578;p32" descr="Android Logo PNG Images, Android Symbols, Icon - Free Transparent PNG Logos"/>
          <p:cNvPicPr preferRelativeResize="0"/>
          <p:nvPr/>
        </p:nvPicPr>
        <p:blipFill rotWithShape="1">
          <a:blip r:embed="rId8">
            <a:alphaModFix/>
          </a:blip>
          <a:srcRect l="27142" t="19338" r="30546" b="19338"/>
          <a:stretch/>
        </p:blipFill>
        <p:spPr>
          <a:xfrm>
            <a:off x="7284745" y="3035961"/>
            <a:ext cx="457038" cy="4968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6"/>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607" name="Google Shape;607;p36"/>
          <p:cNvSpPr txBox="1">
            <a:spLocks noGrp="1"/>
          </p:cNvSpPr>
          <p:nvPr>
            <p:ph type="body" idx="1"/>
          </p:nvPr>
        </p:nvSpPr>
        <p:spPr>
          <a:xfrm>
            <a:off x="342657" y="1807368"/>
            <a:ext cx="8458683" cy="2993232"/>
          </a:xfrm>
          <a:prstGeom prst="rect">
            <a:avLst/>
          </a:prstGeom>
          <a:noFill/>
          <a:ln>
            <a:noFill/>
          </a:ln>
        </p:spPr>
        <p:txBody>
          <a:bodyPr spcFirstLastPara="1" wrap="square" lIns="68575" tIns="34275" rIns="68575" bIns="34275" anchor="t" anchorCtr="0">
            <a:normAutofit/>
          </a:bodyPr>
          <a:lstStyle/>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作品概述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難點與創新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設計與實現</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作品進度</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chemeClr val="dk1"/>
                </a:solidFill>
              </a:rPr>
              <a:t>測試結果</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總結展望</a:t>
            </a:r>
            <a:endParaRPr/>
          </a:p>
          <a:p>
            <a:pPr marL="0" lvl="0" indent="0" algn="l" rtl="0">
              <a:lnSpc>
                <a:spcPct val="100000"/>
              </a:lnSpc>
              <a:spcBef>
                <a:spcPts val="500"/>
              </a:spcBef>
              <a:spcAft>
                <a:spcPts val="0"/>
              </a:spcAft>
              <a:buSzPts val="2100"/>
              <a:buNone/>
            </a:pPr>
            <a:endParaRPr b="1">
              <a:solidFill>
                <a:srgbClr val="BFBFB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8"/>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dirty="0">
                <a:solidFill>
                  <a:schemeClr val="accent1"/>
                </a:solidFill>
              </a:rPr>
              <a:t>測試結果 – </a:t>
            </a:r>
            <a:r>
              <a:rPr lang="zh-TW" altLang="en-US" sz="3000" b="1" dirty="0">
                <a:solidFill>
                  <a:schemeClr val="accent1"/>
                </a:solidFill>
              </a:rPr>
              <a:t>感測器選擇</a:t>
            </a:r>
            <a:endParaRPr sz="3000" dirty="0"/>
          </a:p>
        </p:txBody>
      </p:sp>
      <p:sp>
        <p:nvSpPr>
          <p:cNvPr id="613" name="Google Shape;613;p38"/>
          <p:cNvSpPr txBox="1">
            <a:spLocks noGrp="1"/>
          </p:cNvSpPr>
          <p:nvPr>
            <p:ph type="body" idx="1"/>
          </p:nvPr>
        </p:nvSpPr>
        <p:spPr>
          <a:xfrm>
            <a:off x="342610" y="994650"/>
            <a:ext cx="8247600" cy="3634500"/>
          </a:xfrm>
          <a:prstGeom prst="rect">
            <a:avLst/>
          </a:prstGeom>
          <a:noFill/>
          <a:ln>
            <a:noFill/>
          </a:ln>
        </p:spPr>
        <p:txBody>
          <a:bodyPr spcFirstLastPara="1" wrap="square" lIns="68575" tIns="34275" rIns="68575" bIns="34275" anchor="t" anchorCtr="0">
            <a:normAutofit/>
          </a:bodyPr>
          <a:lstStyle/>
          <a:p>
            <a:pPr marL="127000" lvl="0" indent="-127000" algn="l" rtl="0">
              <a:lnSpc>
                <a:spcPct val="150000"/>
              </a:lnSpc>
              <a:spcBef>
                <a:spcPts val="0"/>
              </a:spcBef>
              <a:spcAft>
                <a:spcPts val="0"/>
              </a:spcAft>
              <a:buSzPts val="2000"/>
              <a:buChar char="•"/>
            </a:pPr>
            <a:r>
              <a:rPr lang="zh-TW" altLang="en-US" sz="2000" dirty="0"/>
              <a:t>換成感測面積大、更敏感的壓力感測器</a:t>
            </a:r>
            <a:endParaRPr lang="en-US" altLang="zh-TW" sz="2000" dirty="0"/>
          </a:p>
        </p:txBody>
      </p:sp>
      <p:pic>
        <p:nvPicPr>
          <p:cNvPr id="4098" name="Picture 2" descr="葉難: Arduino練習：壓力感測器（Force-Sensitive Resistor）">
            <a:extLst>
              <a:ext uri="{FF2B5EF4-FFF2-40B4-BE49-F238E27FC236}">
                <a16:creationId xmlns:a16="http://schemas.microsoft.com/office/drawing/2014/main" id="{45131FED-3F15-C9D7-26FD-E44929E59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53" y="2112933"/>
            <a:ext cx="2336362" cy="17587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微控】含稅附發票、美國原裝Interlink FSR406 電阻式力量傳感器(0.1~10kg) FSR-406 | 露天拍賣">
            <a:extLst>
              <a:ext uri="{FF2B5EF4-FFF2-40B4-BE49-F238E27FC236}">
                <a16:creationId xmlns:a16="http://schemas.microsoft.com/office/drawing/2014/main" id="{C779C209-DEF7-06E7-CA95-D386C7939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1360" y="1744069"/>
            <a:ext cx="3473714" cy="212765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23D8A5A1-EBBA-F8FE-C3E6-B8E3D05A7DFC}"/>
              </a:ext>
            </a:extLst>
          </p:cNvPr>
          <p:cNvSpPr/>
          <p:nvPr/>
        </p:nvSpPr>
        <p:spPr>
          <a:xfrm>
            <a:off x="3912726" y="2580725"/>
            <a:ext cx="725214" cy="3704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Google Shape;151;p5">
            <a:extLst>
              <a:ext uri="{FF2B5EF4-FFF2-40B4-BE49-F238E27FC236}">
                <a16:creationId xmlns:a16="http://schemas.microsoft.com/office/drawing/2014/main" id="{0074BF26-9BE1-581D-487D-4915269E2A4E}"/>
              </a:ext>
            </a:extLst>
          </p:cNvPr>
          <p:cNvSpPr txBox="1"/>
          <p:nvPr/>
        </p:nvSpPr>
        <p:spPr>
          <a:xfrm>
            <a:off x="1332875" y="3993497"/>
            <a:ext cx="2434893"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altLang="zh-TW" b="0" i="0" u="none" cap="none" dirty="0">
                <a:solidFill>
                  <a:srgbClr val="000000"/>
                </a:solidFill>
                <a:latin typeface="Arial"/>
                <a:ea typeface="Arial"/>
                <a:cs typeface="Arial"/>
                <a:sym typeface="Arial"/>
              </a:rPr>
              <a:t>FSR-402</a:t>
            </a:r>
            <a:endParaRPr b="0" i="0" u="none" cap="none" dirty="0">
              <a:solidFill>
                <a:srgbClr val="000000"/>
              </a:solidFill>
              <a:latin typeface="Arial"/>
              <a:ea typeface="Arial"/>
              <a:cs typeface="Arial"/>
              <a:sym typeface="Arial"/>
            </a:endParaRPr>
          </a:p>
        </p:txBody>
      </p:sp>
      <p:sp>
        <p:nvSpPr>
          <p:cNvPr id="8" name="Google Shape;151;p5">
            <a:extLst>
              <a:ext uri="{FF2B5EF4-FFF2-40B4-BE49-F238E27FC236}">
                <a16:creationId xmlns:a16="http://schemas.microsoft.com/office/drawing/2014/main" id="{9991E798-29A5-465A-A5CF-FA292E2B82F3}"/>
              </a:ext>
            </a:extLst>
          </p:cNvPr>
          <p:cNvSpPr txBox="1"/>
          <p:nvPr/>
        </p:nvSpPr>
        <p:spPr>
          <a:xfrm>
            <a:off x="5631606" y="3993497"/>
            <a:ext cx="2434893"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altLang="zh-TW" b="0" i="0" u="none" cap="none" dirty="0">
                <a:solidFill>
                  <a:srgbClr val="000000"/>
                </a:solidFill>
                <a:latin typeface="Arial"/>
                <a:ea typeface="Arial"/>
                <a:cs typeface="Arial"/>
                <a:sym typeface="Arial"/>
              </a:rPr>
              <a:t>FSR-406</a:t>
            </a:r>
            <a:endParaRPr b="0" i="0" u="none" cap="none" dirty="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8"/>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dirty="0">
                <a:solidFill>
                  <a:schemeClr val="accent1"/>
                </a:solidFill>
              </a:rPr>
              <a:t>測試結果 – </a:t>
            </a:r>
            <a:r>
              <a:rPr lang="zh-TW" altLang="en-US" sz="3000" b="1" dirty="0">
                <a:solidFill>
                  <a:schemeClr val="accent1"/>
                </a:solidFill>
              </a:rPr>
              <a:t>資料正規化</a:t>
            </a:r>
            <a:endParaRPr sz="3000" dirty="0"/>
          </a:p>
        </p:txBody>
      </p:sp>
      <p:sp>
        <p:nvSpPr>
          <p:cNvPr id="2" name="Arrow: Right 1">
            <a:extLst>
              <a:ext uri="{FF2B5EF4-FFF2-40B4-BE49-F238E27FC236}">
                <a16:creationId xmlns:a16="http://schemas.microsoft.com/office/drawing/2014/main" id="{23D8A5A1-EBBA-F8FE-C3E6-B8E3D05A7DFC}"/>
              </a:ext>
            </a:extLst>
          </p:cNvPr>
          <p:cNvSpPr/>
          <p:nvPr/>
        </p:nvSpPr>
        <p:spPr>
          <a:xfrm>
            <a:off x="4209393" y="2571750"/>
            <a:ext cx="725214" cy="3704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Google Shape;613;p38">
            <a:extLst>
              <a:ext uri="{FF2B5EF4-FFF2-40B4-BE49-F238E27FC236}">
                <a16:creationId xmlns:a16="http://schemas.microsoft.com/office/drawing/2014/main" id="{7CE230DF-725E-C2A8-EE3A-2230F7B7221C}"/>
              </a:ext>
            </a:extLst>
          </p:cNvPr>
          <p:cNvSpPr txBox="1">
            <a:spLocks noGrp="1"/>
          </p:cNvSpPr>
          <p:nvPr>
            <p:ph type="body" idx="1"/>
          </p:nvPr>
        </p:nvSpPr>
        <p:spPr>
          <a:xfrm>
            <a:off x="769257" y="1823340"/>
            <a:ext cx="3126953" cy="1911358"/>
          </a:xfrm>
          <a:prstGeom prst="rect">
            <a:avLst/>
          </a:prstGeom>
          <a:no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SzPts val="2000"/>
              <a:buNone/>
            </a:pPr>
            <a:r>
              <a:rPr lang="zh-TW" altLang="en-US" sz="2000" b="1" dirty="0"/>
              <a:t>絕對關係：</a:t>
            </a:r>
            <a:endParaRPr lang="en-US" altLang="zh-TW" sz="2000" b="1" dirty="0"/>
          </a:p>
          <a:p>
            <a:pPr marL="0" lvl="0" indent="0" algn="l" rtl="0">
              <a:lnSpc>
                <a:spcPct val="150000"/>
              </a:lnSpc>
              <a:spcBef>
                <a:spcPts val="0"/>
              </a:spcBef>
              <a:spcAft>
                <a:spcPts val="0"/>
              </a:spcAft>
              <a:buSzPts val="2000"/>
              <a:buNone/>
            </a:pPr>
            <a:r>
              <a:rPr lang="zh-TW" sz="2000" dirty="0"/>
              <a:t>找到所有資料的</a:t>
            </a:r>
            <a:r>
              <a:rPr lang="zh-TW" sz="2000" b="1" dirty="0"/>
              <a:t>平均跟標準差</a:t>
            </a:r>
            <a:r>
              <a:rPr lang="zh-TW" sz="2000" dirty="0"/>
              <a:t>再將所有資料做標準化</a:t>
            </a:r>
            <a:r>
              <a:rPr lang="zh-TW" altLang="en-US" sz="2000" dirty="0"/>
              <a:t>，模型不準確</a:t>
            </a:r>
            <a:endParaRPr sz="2000" dirty="0"/>
          </a:p>
        </p:txBody>
      </p:sp>
      <p:sp>
        <p:nvSpPr>
          <p:cNvPr id="12" name="Google Shape;613;p38">
            <a:extLst>
              <a:ext uri="{FF2B5EF4-FFF2-40B4-BE49-F238E27FC236}">
                <a16:creationId xmlns:a16="http://schemas.microsoft.com/office/drawing/2014/main" id="{5E5FE737-9CD3-1511-2FED-0635B8C2CBC5}"/>
              </a:ext>
            </a:extLst>
          </p:cNvPr>
          <p:cNvSpPr txBox="1">
            <a:spLocks/>
          </p:cNvSpPr>
          <p:nvPr/>
        </p:nvSpPr>
        <p:spPr>
          <a:xfrm>
            <a:off x="5247790" y="1759823"/>
            <a:ext cx="3228553" cy="2041987"/>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3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pPr marL="0" lvl="0" indent="0" algn="l" rtl="0">
              <a:lnSpc>
                <a:spcPct val="150000"/>
              </a:lnSpc>
              <a:spcBef>
                <a:spcPts val="0"/>
              </a:spcBef>
              <a:spcAft>
                <a:spcPts val="0"/>
              </a:spcAft>
              <a:buSzPts val="2000"/>
              <a:buNone/>
            </a:pPr>
            <a:r>
              <a:rPr lang="zh-TW" altLang="en-US" sz="2000" b="1" dirty="0"/>
              <a:t>相對關係：</a:t>
            </a:r>
            <a:endParaRPr lang="en-US" altLang="zh-TW" sz="2000" b="1" dirty="0"/>
          </a:p>
          <a:p>
            <a:pPr marL="0" lvl="0" indent="0" algn="l" rtl="0">
              <a:lnSpc>
                <a:spcPct val="150000"/>
              </a:lnSpc>
              <a:spcBef>
                <a:spcPts val="0"/>
              </a:spcBef>
              <a:spcAft>
                <a:spcPts val="0"/>
              </a:spcAft>
              <a:buSzPts val="2000"/>
              <a:buNone/>
            </a:pPr>
            <a:r>
              <a:rPr lang="zh-TW" altLang="en-US" sz="2000" dirty="0"/>
              <a:t>單筆各自進行標準化，得到的結果比起以前更加穩定</a:t>
            </a:r>
          </a:p>
        </p:txBody>
      </p:sp>
    </p:spTree>
    <p:extLst>
      <p:ext uri="{BB962C8B-B14F-4D97-AF65-F5344CB8AC3E}">
        <p14:creationId xmlns:p14="http://schemas.microsoft.com/office/powerpoint/2010/main" val="2893000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9"/>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測試結果 – 判斷效果</a:t>
            </a:r>
            <a:endParaRPr sz="3000"/>
          </a:p>
        </p:txBody>
      </p:sp>
      <p:sp>
        <p:nvSpPr>
          <p:cNvPr id="619" name="Google Shape;619;p39"/>
          <p:cNvSpPr txBox="1">
            <a:spLocks noGrp="1"/>
          </p:cNvSpPr>
          <p:nvPr>
            <p:ph type="body" idx="1"/>
          </p:nvPr>
        </p:nvSpPr>
        <p:spPr>
          <a:xfrm>
            <a:off x="342900" y="754499"/>
            <a:ext cx="4290572" cy="4071073"/>
          </a:xfrm>
          <a:prstGeom prst="rect">
            <a:avLst/>
          </a:prstGeom>
          <a:noFill/>
          <a:ln>
            <a:noFill/>
          </a:ln>
        </p:spPr>
        <p:txBody>
          <a:bodyPr spcFirstLastPara="1" wrap="square" lIns="68575" tIns="34275" rIns="68575" bIns="34275" anchor="ctr" anchorCtr="0">
            <a:normAutofit/>
          </a:bodyPr>
          <a:lstStyle/>
          <a:p>
            <a:pPr marL="127000" lvl="0" indent="-127000" algn="l" rtl="0">
              <a:lnSpc>
                <a:spcPct val="150000"/>
              </a:lnSpc>
              <a:spcBef>
                <a:spcPts val="0"/>
              </a:spcBef>
              <a:spcAft>
                <a:spcPts val="0"/>
              </a:spcAft>
              <a:buSzPts val="2000"/>
              <a:buChar char="•"/>
            </a:pPr>
            <a:r>
              <a:rPr lang="zh-TW" sz="2000" dirty="0"/>
              <a:t> 此為組內成員親自使用椅墊並擺出指定姿勢後維持一分鐘所得結果，可見六種姿勢的百分比分別皆超過</a:t>
            </a:r>
            <a:r>
              <a:rPr lang="en-US" altLang="zh-TW" sz="2000" dirty="0"/>
              <a:t>50</a:t>
            </a:r>
            <a:r>
              <a:rPr lang="zh-TW" sz="2000" dirty="0"/>
              <a:t>%，準確判斷坐姿</a:t>
            </a:r>
            <a:endParaRPr sz="2000" dirty="0"/>
          </a:p>
          <a:p>
            <a:pPr marL="127000" lvl="0" indent="-127000" algn="l" rtl="0">
              <a:lnSpc>
                <a:spcPct val="150000"/>
              </a:lnSpc>
              <a:spcBef>
                <a:spcPts val="0"/>
              </a:spcBef>
              <a:spcAft>
                <a:spcPts val="0"/>
              </a:spcAft>
              <a:buSzPts val="2000"/>
              <a:buChar char="•"/>
            </a:pPr>
            <a:r>
              <a:rPr lang="zh-TW" sz="2000" dirty="0"/>
              <a:t> 正坐(straight)的結果更是高達</a:t>
            </a:r>
            <a:r>
              <a:rPr lang="en-US" altLang="zh-TW" sz="2000" dirty="0"/>
              <a:t>75</a:t>
            </a:r>
            <a:r>
              <a:rPr lang="zh-TW" sz="2000" dirty="0"/>
              <a:t>%，表示正坐和其他不良坐姿可以被明顯區別出來</a:t>
            </a:r>
            <a:endParaRPr dirty="0"/>
          </a:p>
          <a:p>
            <a:pPr marL="127000" lvl="0" indent="0" algn="l" rtl="0">
              <a:lnSpc>
                <a:spcPct val="150000"/>
              </a:lnSpc>
              <a:spcBef>
                <a:spcPts val="0"/>
              </a:spcBef>
              <a:spcAft>
                <a:spcPts val="0"/>
              </a:spcAft>
              <a:buSzPts val="2000"/>
              <a:buNone/>
            </a:pPr>
            <a:endParaRPr sz="2000" dirty="0"/>
          </a:p>
        </p:txBody>
      </p:sp>
      <p:sp>
        <p:nvSpPr>
          <p:cNvPr id="4" name="Google Shape;624;p39">
            <a:extLst>
              <a:ext uri="{FF2B5EF4-FFF2-40B4-BE49-F238E27FC236}">
                <a16:creationId xmlns:a16="http://schemas.microsoft.com/office/drawing/2014/main" id="{240D3FCA-F5E6-33D7-9908-9193DB2B9209}"/>
              </a:ext>
            </a:extLst>
          </p:cNvPr>
          <p:cNvSpPr txBox="1"/>
          <p:nvPr/>
        </p:nvSpPr>
        <p:spPr>
          <a:xfrm>
            <a:off x="5956636" y="4120432"/>
            <a:ext cx="1521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ltLang="zh-TW" dirty="0"/>
              <a:t>0 S</a:t>
            </a:r>
            <a:r>
              <a:rPr lang="zh-TW" sz="1400" b="0" i="0" u="none" strike="noStrike" cap="none" dirty="0">
                <a:solidFill>
                  <a:srgbClr val="000000"/>
                </a:solidFill>
                <a:latin typeface="Arial"/>
                <a:ea typeface="Arial"/>
                <a:cs typeface="Arial"/>
                <a:sym typeface="Arial"/>
              </a:rPr>
              <a:t>traight</a:t>
            </a:r>
            <a:endParaRPr sz="1400" b="0" i="0" u="none" strike="noStrike" cap="none" dirty="0">
              <a:solidFill>
                <a:srgbClr val="000000"/>
              </a:solidFill>
              <a:latin typeface="Arial"/>
              <a:ea typeface="Arial"/>
              <a:cs typeface="Arial"/>
              <a:sym typeface="Arial"/>
            </a:endParaRPr>
          </a:p>
        </p:txBody>
      </p:sp>
      <p:pic>
        <p:nvPicPr>
          <p:cNvPr id="5" name="Picture 4" descr="A screenshot of a phone&#10;&#10;Description automatically generated with medium confidence">
            <a:extLst>
              <a:ext uri="{FF2B5EF4-FFF2-40B4-BE49-F238E27FC236}">
                <a16:creationId xmlns:a16="http://schemas.microsoft.com/office/drawing/2014/main" id="{386C2EE5-B02E-DE35-B6D7-8074FA3C608D}"/>
              </a:ext>
            </a:extLst>
          </p:cNvPr>
          <p:cNvPicPr>
            <a:picLocks noChangeAspect="1"/>
          </p:cNvPicPr>
          <p:nvPr/>
        </p:nvPicPr>
        <p:blipFill rotWithShape="1">
          <a:blip r:embed="rId3"/>
          <a:srcRect t="3952" b="2880"/>
          <a:stretch/>
        </p:blipFill>
        <p:spPr>
          <a:xfrm>
            <a:off x="4846672" y="891330"/>
            <a:ext cx="1521600" cy="3229102"/>
          </a:xfrm>
          <a:prstGeom prst="rect">
            <a:avLst/>
          </a:prstGeom>
        </p:spPr>
      </p:pic>
      <p:pic>
        <p:nvPicPr>
          <p:cNvPr id="6" name="Google Shape;661;g137afd6d55c_4_3">
            <a:extLst>
              <a:ext uri="{FF2B5EF4-FFF2-40B4-BE49-F238E27FC236}">
                <a16:creationId xmlns:a16="http://schemas.microsoft.com/office/drawing/2014/main" id="{1ACEC834-638B-DD50-3FD1-2276EEAF8F54}"/>
              </a:ext>
            </a:extLst>
          </p:cNvPr>
          <p:cNvPicPr preferRelativeResize="0"/>
          <p:nvPr/>
        </p:nvPicPr>
        <p:blipFill rotWithShape="1">
          <a:blip r:embed="rId4">
            <a:alphaModFix/>
          </a:blip>
          <a:srcRect l="10785"/>
          <a:stretch/>
        </p:blipFill>
        <p:spPr>
          <a:xfrm>
            <a:off x="6429457" y="891330"/>
            <a:ext cx="2158742" cy="32291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3"/>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674" name="Google Shape;674;p43"/>
          <p:cNvSpPr txBox="1">
            <a:spLocks noGrp="1"/>
          </p:cNvSpPr>
          <p:nvPr>
            <p:ph type="body" idx="1"/>
          </p:nvPr>
        </p:nvSpPr>
        <p:spPr>
          <a:xfrm>
            <a:off x="342657" y="1807368"/>
            <a:ext cx="8458683" cy="2993232"/>
          </a:xfrm>
          <a:prstGeom prst="rect">
            <a:avLst/>
          </a:prstGeom>
          <a:noFill/>
          <a:ln>
            <a:noFill/>
          </a:ln>
        </p:spPr>
        <p:txBody>
          <a:bodyPr spcFirstLastPara="1" wrap="square" lIns="68575" tIns="34275" rIns="68575" bIns="34275" anchor="t" anchorCtr="0">
            <a:normAutofit/>
          </a:bodyPr>
          <a:lstStyle/>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作品概述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難點與創新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設計與實現</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作品進度</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9B9B9"/>
                </a:solidFill>
              </a:rPr>
              <a:t>測試結果</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chemeClr val="dk1"/>
                </a:solidFill>
              </a:rPr>
              <a:t>總結展望</a:t>
            </a:r>
            <a:endParaRPr/>
          </a:p>
          <a:p>
            <a:pPr marL="0" lvl="0" indent="0" algn="l" rtl="0">
              <a:lnSpc>
                <a:spcPct val="100000"/>
              </a:lnSpc>
              <a:spcBef>
                <a:spcPts val="500"/>
              </a:spcBef>
              <a:spcAft>
                <a:spcPts val="0"/>
              </a:spcAft>
              <a:buSzPts val="2100"/>
              <a:buNone/>
            </a:pPr>
            <a:endParaRPr b="1">
              <a:solidFill>
                <a:srgbClr val="BFBFB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4"/>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總結展望</a:t>
            </a:r>
            <a:endParaRPr sz="3000"/>
          </a:p>
        </p:txBody>
      </p:sp>
      <p:sp>
        <p:nvSpPr>
          <p:cNvPr id="680" name="Google Shape;680;p44"/>
          <p:cNvSpPr txBox="1">
            <a:spLocks noGrp="1"/>
          </p:cNvSpPr>
          <p:nvPr>
            <p:ph type="body" idx="1"/>
          </p:nvPr>
        </p:nvSpPr>
        <p:spPr>
          <a:xfrm>
            <a:off x="342591" y="994660"/>
            <a:ext cx="8458800" cy="3634500"/>
          </a:xfrm>
          <a:prstGeom prst="rect">
            <a:avLst/>
          </a:prstGeom>
          <a:noFill/>
          <a:ln>
            <a:noFill/>
          </a:ln>
        </p:spPr>
        <p:txBody>
          <a:bodyPr spcFirstLastPara="1" wrap="square" lIns="68575" tIns="34275" rIns="68575" bIns="34275" anchor="t" anchorCtr="0">
            <a:normAutofit/>
          </a:bodyPr>
          <a:lstStyle/>
          <a:p>
            <a:pPr marL="127000" lvl="0" indent="-127000" algn="l" rtl="0">
              <a:lnSpc>
                <a:spcPct val="115000"/>
              </a:lnSpc>
              <a:spcBef>
                <a:spcPts val="0"/>
              </a:spcBef>
              <a:spcAft>
                <a:spcPts val="0"/>
              </a:spcAft>
              <a:buSzPts val="2000"/>
              <a:buChar char="•"/>
            </a:pPr>
            <a:r>
              <a:rPr lang="zh-TW" sz="2000" b="1" dirty="0"/>
              <a:t> 短期</a:t>
            </a:r>
            <a:endParaRPr sz="2000" b="1" dirty="0"/>
          </a:p>
          <a:p>
            <a:pPr marL="381000" lvl="1" indent="-203200" algn="l" rtl="0">
              <a:lnSpc>
                <a:spcPct val="115000"/>
              </a:lnSpc>
              <a:spcBef>
                <a:spcPts val="0"/>
              </a:spcBef>
              <a:spcAft>
                <a:spcPts val="0"/>
              </a:spcAft>
              <a:buSzPts val="2000"/>
              <a:buChar char="–"/>
            </a:pPr>
            <a:r>
              <a:rPr lang="zh-TW" sz="2000" u="sng" dirty="0"/>
              <a:t>模型訓練</a:t>
            </a:r>
            <a:r>
              <a:rPr lang="zh-TW" sz="2000" dirty="0"/>
              <a:t>：尋找更多不同特徵(身高、體重)受試者進行更多筆資料的模型訓練，增加椅墊的應用性以及判斷準確度</a:t>
            </a:r>
            <a:endParaRPr sz="2000" dirty="0"/>
          </a:p>
          <a:p>
            <a:pPr marL="381000" lvl="1" indent="-203200" algn="l" rtl="0">
              <a:lnSpc>
                <a:spcPct val="115000"/>
              </a:lnSpc>
              <a:spcBef>
                <a:spcPts val="0"/>
              </a:spcBef>
              <a:spcAft>
                <a:spcPts val="0"/>
              </a:spcAft>
              <a:buSzPts val="2000"/>
              <a:buChar char="–"/>
            </a:pPr>
            <a:r>
              <a:rPr lang="zh-TW" sz="2000" u="sng" dirty="0"/>
              <a:t>APP設計</a:t>
            </a:r>
            <a:r>
              <a:rPr lang="zh-TW" sz="2000" dirty="0"/>
              <a:t>：架設更大的資料庫，讓使用者可以看到的坐姿</a:t>
            </a:r>
            <a:r>
              <a:rPr lang="zh-TW" altLang="en-US" sz="2000" dirty="0"/>
              <a:t>周、月的紀</a:t>
            </a:r>
            <a:r>
              <a:rPr lang="zh-TW" sz="2000" dirty="0"/>
              <a:t>錄</a:t>
            </a:r>
            <a:endParaRPr sz="2000" dirty="0"/>
          </a:p>
          <a:p>
            <a:pPr marL="381000" lvl="1" indent="-203200" algn="l" rtl="0">
              <a:lnSpc>
                <a:spcPct val="115000"/>
              </a:lnSpc>
              <a:spcBef>
                <a:spcPts val="0"/>
              </a:spcBef>
              <a:spcAft>
                <a:spcPts val="0"/>
              </a:spcAft>
              <a:buSzPts val="2000"/>
              <a:buChar char="–"/>
            </a:pPr>
            <a:r>
              <a:rPr lang="zh-TW" sz="2000" u="sng" dirty="0"/>
              <a:t>久坐提醒</a:t>
            </a:r>
            <a:r>
              <a:rPr lang="zh-TW" sz="2000" dirty="0"/>
              <a:t>：連結手機通知，椅墊及手機同時發出久坐提醒</a:t>
            </a:r>
            <a:endParaRPr sz="2000" dirty="0"/>
          </a:p>
          <a:p>
            <a:pPr marL="381000" lvl="1" indent="-203200" algn="l" rtl="0">
              <a:lnSpc>
                <a:spcPct val="115000"/>
              </a:lnSpc>
              <a:spcBef>
                <a:spcPts val="0"/>
              </a:spcBef>
              <a:spcAft>
                <a:spcPts val="0"/>
              </a:spcAft>
              <a:buSzPts val="2000"/>
              <a:buChar char="–"/>
            </a:pPr>
            <a:r>
              <a:rPr lang="zh-TW" sz="2000" u="sng" dirty="0"/>
              <a:t>電源供應</a:t>
            </a:r>
            <a:r>
              <a:rPr lang="zh-TW" sz="2000" dirty="0"/>
              <a:t>：將電源供應改為鋰電池，增加椅墊的便攜性</a:t>
            </a:r>
            <a:endParaRPr sz="2000" dirty="0"/>
          </a:p>
          <a:p>
            <a:pPr marL="381000" lvl="1" indent="-203200" algn="l" rtl="0">
              <a:lnSpc>
                <a:spcPct val="115000"/>
              </a:lnSpc>
              <a:spcBef>
                <a:spcPts val="0"/>
              </a:spcBef>
              <a:spcAft>
                <a:spcPts val="0"/>
              </a:spcAft>
              <a:buSzPts val="2000"/>
              <a:buChar char="–"/>
            </a:pPr>
            <a:r>
              <a:rPr lang="zh-TW" sz="2000" u="sng" dirty="0"/>
              <a:t>硬體架構</a:t>
            </a:r>
            <a:r>
              <a:rPr lang="zh-TW" sz="2000" dirty="0"/>
              <a:t>：嘗試不同形狀/敏感度的壓力感測器，找出最適合進行坐姿判斷的元件</a:t>
            </a:r>
            <a:endParaRPr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5"/>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總結展望</a:t>
            </a:r>
            <a:endParaRPr sz="3000"/>
          </a:p>
        </p:txBody>
      </p:sp>
      <p:sp>
        <p:nvSpPr>
          <p:cNvPr id="686" name="Google Shape;686;p45"/>
          <p:cNvSpPr txBox="1">
            <a:spLocks noGrp="1"/>
          </p:cNvSpPr>
          <p:nvPr>
            <p:ph type="body" idx="1"/>
          </p:nvPr>
        </p:nvSpPr>
        <p:spPr>
          <a:xfrm>
            <a:off x="342591" y="994660"/>
            <a:ext cx="8458800" cy="3634500"/>
          </a:xfrm>
          <a:prstGeom prst="rect">
            <a:avLst/>
          </a:prstGeom>
          <a:noFill/>
          <a:ln>
            <a:noFill/>
          </a:ln>
        </p:spPr>
        <p:txBody>
          <a:bodyPr spcFirstLastPara="1" wrap="square" lIns="68575" tIns="34275" rIns="68575" bIns="34275" anchor="t" anchorCtr="0">
            <a:normAutofit/>
          </a:bodyPr>
          <a:lstStyle/>
          <a:p>
            <a:pPr marL="127000" lvl="0" indent="-127000" algn="l" rtl="0">
              <a:lnSpc>
                <a:spcPct val="115000"/>
              </a:lnSpc>
              <a:spcBef>
                <a:spcPts val="0"/>
              </a:spcBef>
              <a:spcAft>
                <a:spcPts val="0"/>
              </a:spcAft>
              <a:buSzPts val="2000"/>
              <a:buChar char="•"/>
            </a:pPr>
            <a:r>
              <a:rPr lang="zh-TW" sz="2000" b="1" dirty="0"/>
              <a:t> 中期</a:t>
            </a:r>
            <a:endParaRPr dirty="0"/>
          </a:p>
          <a:p>
            <a:pPr marL="381000" lvl="1" indent="-203200" algn="l" rtl="0">
              <a:lnSpc>
                <a:spcPct val="115000"/>
              </a:lnSpc>
              <a:spcBef>
                <a:spcPts val="0"/>
              </a:spcBef>
              <a:spcAft>
                <a:spcPts val="0"/>
              </a:spcAft>
              <a:buSzPts val="2000"/>
              <a:buChar char="–"/>
            </a:pPr>
            <a:r>
              <a:rPr lang="zh-TW" sz="2000" u="sng" dirty="0"/>
              <a:t>趨勢分析</a:t>
            </a:r>
            <a:r>
              <a:rPr lang="zh-TW" sz="2000" dirty="0"/>
              <a:t>：利用過往資料結合數據分析，判斷使用者坐姿、坐著的時間是否有成功調整的趨勢</a:t>
            </a:r>
            <a:r>
              <a:rPr lang="zh-TW" altLang="en-US" sz="2000" dirty="0"/>
              <a:t>，以及相關疾病的發生</a:t>
            </a:r>
            <a:endParaRPr dirty="0"/>
          </a:p>
          <a:p>
            <a:pPr marL="381000" lvl="1" indent="-203200" algn="l" rtl="0">
              <a:lnSpc>
                <a:spcPct val="115000"/>
              </a:lnSpc>
              <a:spcBef>
                <a:spcPts val="0"/>
              </a:spcBef>
              <a:spcAft>
                <a:spcPts val="0"/>
              </a:spcAft>
              <a:buSzPts val="2000"/>
              <a:buChar char="–"/>
            </a:pPr>
            <a:r>
              <a:rPr lang="zh-TW" sz="2000" u="sng" dirty="0"/>
              <a:t>硬體架構</a:t>
            </a:r>
            <a:r>
              <a:rPr lang="zh-TW" sz="2000" dirty="0"/>
              <a:t>：調整開發板放置位置，增加椅墊的便攜性</a:t>
            </a:r>
            <a:endParaRPr lang="en-US" altLang="zh-TW" sz="2000" dirty="0"/>
          </a:p>
          <a:p>
            <a:pPr marL="381000" lvl="1" indent="-203200" algn="l" rtl="0">
              <a:lnSpc>
                <a:spcPct val="115000"/>
              </a:lnSpc>
              <a:spcBef>
                <a:spcPts val="0"/>
              </a:spcBef>
              <a:spcAft>
                <a:spcPts val="0"/>
              </a:spcAft>
              <a:buSzPts val="2000"/>
              <a:buChar char="–"/>
            </a:pPr>
            <a:r>
              <a:rPr lang="zh-TW" altLang="en-US" sz="2000" u="sng" dirty="0"/>
              <a:t>客製化界面</a:t>
            </a:r>
            <a:r>
              <a:rPr lang="zh-TW" altLang="en-US" sz="2000" dirty="0"/>
              <a:t>：使用者可以自行設定震動模式、輸入更多相關資料</a:t>
            </a:r>
            <a:endParaRPr sz="2000" dirty="0"/>
          </a:p>
          <a:p>
            <a:pPr marL="177800" lvl="1" indent="0" algn="l" rtl="0">
              <a:lnSpc>
                <a:spcPct val="115000"/>
              </a:lnSpc>
              <a:spcBef>
                <a:spcPts val="0"/>
              </a:spcBef>
              <a:spcAft>
                <a:spcPts val="0"/>
              </a:spcAft>
              <a:buSzPts val="2000"/>
              <a:buNone/>
            </a:pPr>
            <a:endParaRPr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6"/>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總結展望</a:t>
            </a:r>
            <a:endParaRPr sz="3000"/>
          </a:p>
        </p:txBody>
      </p:sp>
      <p:sp>
        <p:nvSpPr>
          <p:cNvPr id="692" name="Google Shape;692;p46"/>
          <p:cNvSpPr txBox="1">
            <a:spLocks noGrp="1"/>
          </p:cNvSpPr>
          <p:nvPr>
            <p:ph type="body" idx="1"/>
          </p:nvPr>
        </p:nvSpPr>
        <p:spPr>
          <a:xfrm>
            <a:off x="342591" y="994660"/>
            <a:ext cx="8458800" cy="3634500"/>
          </a:xfrm>
          <a:prstGeom prst="rect">
            <a:avLst/>
          </a:prstGeom>
          <a:noFill/>
          <a:ln>
            <a:noFill/>
          </a:ln>
        </p:spPr>
        <p:txBody>
          <a:bodyPr spcFirstLastPara="1" wrap="square" lIns="68575" tIns="34275" rIns="68575" bIns="34275" anchor="t" anchorCtr="0">
            <a:normAutofit/>
          </a:bodyPr>
          <a:lstStyle/>
          <a:p>
            <a:pPr marL="127000" lvl="0" indent="-127000" algn="l" rtl="0">
              <a:lnSpc>
                <a:spcPct val="115000"/>
              </a:lnSpc>
              <a:spcBef>
                <a:spcPts val="0"/>
              </a:spcBef>
              <a:spcAft>
                <a:spcPts val="0"/>
              </a:spcAft>
              <a:buSzPts val="2000"/>
              <a:buChar char="•"/>
            </a:pPr>
            <a:r>
              <a:rPr lang="zh-TW" sz="2000" b="1" dirty="0"/>
              <a:t> 長期</a:t>
            </a:r>
            <a:endParaRPr dirty="0"/>
          </a:p>
          <a:p>
            <a:pPr marL="381000" lvl="1" indent="-203200" algn="l" rtl="0">
              <a:lnSpc>
                <a:spcPct val="115000"/>
              </a:lnSpc>
              <a:spcBef>
                <a:spcPts val="0"/>
              </a:spcBef>
              <a:spcAft>
                <a:spcPts val="0"/>
              </a:spcAft>
              <a:buSzPts val="2000"/>
              <a:buChar char="–"/>
            </a:pPr>
            <a:r>
              <a:rPr lang="zh-TW" sz="2000" dirty="0"/>
              <a:t>針對最常見的久坐者，上班族/學生，在椅墊本身的設計更符合正確坐姿的標準，從椅墊的型態以及感測器來調整坐姿</a:t>
            </a:r>
            <a:endParaRPr sz="2000" dirty="0"/>
          </a:p>
          <a:p>
            <a:pPr marL="381000" lvl="1" indent="-203200" algn="l" rtl="0">
              <a:lnSpc>
                <a:spcPct val="115000"/>
              </a:lnSpc>
              <a:spcBef>
                <a:spcPts val="0"/>
              </a:spcBef>
              <a:spcAft>
                <a:spcPts val="0"/>
              </a:spcAft>
              <a:buSzPts val="2000"/>
              <a:buChar char="–"/>
            </a:pPr>
            <a:r>
              <a:rPr lang="zh-TW" sz="2000" dirty="0"/>
              <a:t>針對有追蹤坐姿需求者(輪椅、復健、慢性病追蹤)，提供診斷資料，並即時追蹤回傳坐姿/久坐情形</a:t>
            </a:r>
            <a:endParaRPr sz="2000" dirty="0"/>
          </a:p>
          <a:p>
            <a:pPr marL="177800" lvl="1" indent="0" algn="l" rtl="0">
              <a:lnSpc>
                <a:spcPct val="115000"/>
              </a:lnSpc>
              <a:spcBef>
                <a:spcPts val="0"/>
              </a:spcBef>
              <a:spcAft>
                <a:spcPts val="0"/>
              </a:spcAft>
              <a:buSzPts val="2000"/>
              <a:buNone/>
            </a:pPr>
            <a:endParaRPr sz="2000" dirty="0"/>
          </a:p>
          <a:p>
            <a:pPr marL="177800" lvl="1" indent="0" algn="l" rtl="0">
              <a:lnSpc>
                <a:spcPct val="115000"/>
              </a:lnSpc>
              <a:spcBef>
                <a:spcPts val="0"/>
              </a:spcBef>
              <a:spcAft>
                <a:spcPts val="0"/>
              </a:spcAft>
              <a:buSzPts val="2000"/>
              <a:buNone/>
            </a:pPr>
            <a:endParaRPr sz="2000" b="1" dirty="0"/>
          </a:p>
        </p:txBody>
      </p:sp>
      <p:pic>
        <p:nvPicPr>
          <p:cNvPr id="693" name="Google Shape;693;p46" descr="Icon&#10;&#10;Description automatically generated"/>
          <p:cNvPicPr preferRelativeResize="0"/>
          <p:nvPr/>
        </p:nvPicPr>
        <p:blipFill rotWithShape="1">
          <a:blip r:embed="rId3">
            <a:alphaModFix/>
          </a:blip>
          <a:srcRect/>
          <a:stretch/>
        </p:blipFill>
        <p:spPr>
          <a:xfrm>
            <a:off x="1561826" y="3119306"/>
            <a:ext cx="918345" cy="896516"/>
          </a:xfrm>
          <a:prstGeom prst="rect">
            <a:avLst/>
          </a:prstGeom>
          <a:noFill/>
          <a:ln>
            <a:noFill/>
          </a:ln>
        </p:spPr>
      </p:pic>
      <p:pic>
        <p:nvPicPr>
          <p:cNvPr id="694" name="Google Shape;694;p46" descr="Icon&#10;&#10;Description automatically generated"/>
          <p:cNvPicPr preferRelativeResize="0"/>
          <p:nvPr/>
        </p:nvPicPr>
        <p:blipFill rotWithShape="1">
          <a:blip r:embed="rId4">
            <a:alphaModFix/>
          </a:blip>
          <a:srcRect/>
          <a:stretch/>
        </p:blipFill>
        <p:spPr>
          <a:xfrm>
            <a:off x="7435098" y="3181132"/>
            <a:ext cx="917611" cy="917611"/>
          </a:xfrm>
          <a:prstGeom prst="rect">
            <a:avLst/>
          </a:prstGeom>
          <a:noFill/>
          <a:ln>
            <a:noFill/>
          </a:ln>
        </p:spPr>
      </p:pic>
      <p:grpSp>
        <p:nvGrpSpPr>
          <p:cNvPr id="695" name="Google Shape;695;p46"/>
          <p:cNvGrpSpPr/>
          <p:nvPr/>
        </p:nvGrpSpPr>
        <p:grpSpPr>
          <a:xfrm>
            <a:off x="6654827" y="3162445"/>
            <a:ext cx="917611" cy="917611"/>
            <a:chOff x="5640404" y="2645142"/>
            <a:chExt cx="2350581" cy="2350581"/>
          </a:xfrm>
        </p:grpSpPr>
        <p:pic>
          <p:nvPicPr>
            <p:cNvPr id="696" name="Google Shape;696;p46" descr="Icon&#10;&#10;Description automatically generated"/>
            <p:cNvPicPr preferRelativeResize="0"/>
            <p:nvPr/>
          </p:nvPicPr>
          <p:blipFill rotWithShape="1">
            <a:blip r:embed="rId5">
              <a:alphaModFix/>
            </a:blip>
            <a:srcRect/>
            <a:stretch/>
          </p:blipFill>
          <p:spPr>
            <a:xfrm>
              <a:off x="5640404" y="2645142"/>
              <a:ext cx="2350581" cy="2350581"/>
            </a:xfrm>
            <a:prstGeom prst="rect">
              <a:avLst/>
            </a:prstGeom>
            <a:noFill/>
            <a:ln>
              <a:noFill/>
            </a:ln>
          </p:spPr>
        </p:pic>
        <p:pic>
          <p:nvPicPr>
            <p:cNvPr id="697" name="Google Shape;697;p46" descr="Icon&#10;&#10;Description automatically generated"/>
            <p:cNvPicPr preferRelativeResize="0"/>
            <p:nvPr/>
          </p:nvPicPr>
          <p:blipFill rotWithShape="1">
            <a:blip r:embed="rId5">
              <a:alphaModFix/>
            </a:blip>
            <a:srcRect l="27008" t="12675" r="68489" b="74501"/>
            <a:stretch/>
          </p:blipFill>
          <p:spPr>
            <a:xfrm>
              <a:off x="6391174" y="2922464"/>
              <a:ext cx="105879" cy="301449"/>
            </a:xfrm>
            <a:prstGeom prst="rect">
              <a:avLst/>
            </a:prstGeom>
            <a:noFill/>
            <a:ln>
              <a:noFill/>
            </a:ln>
          </p:spPr>
        </p:pic>
        <p:pic>
          <p:nvPicPr>
            <p:cNvPr id="698" name="Google Shape;698;p46" descr="Icon&#10;&#10;Description automatically generated"/>
            <p:cNvPicPr preferRelativeResize="0"/>
            <p:nvPr/>
          </p:nvPicPr>
          <p:blipFill rotWithShape="1">
            <a:blip r:embed="rId5">
              <a:alphaModFix/>
            </a:blip>
            <a:srcRect l="27008" t="14682" r="69964" b="74501"/>
            <a:stretch/>
          </p:blipFill>
          <p:spPr>
            <a:xfrm>
              <a:off x="6508705" y="2969683"/>
              <a:ext cx="71210" cy="254230"/>
            </a:xfrm>
            <a:prstGeom prst="rect">
              <a:avLst/>
            </a:prstGeom>
            <a:noFill/>
            <a:ln>
              <a:noFill/>
            </a:ln>
          </p:spPr>
        </p:pic>
        <p:pic>
          <p:nvPicPr>
            <p:cNvPr id="699" name="Google Shape;699;p46" descr="Icon&#10;&#10;Description automatically generated"/>
            <p:cNvPicPr preferRelativeResize="0"/>
            <p:nvPr/>
          </p:nvPicPr>
          <p:blipFill rotWithShape="1">
            <a:blip r:embed="rId5">
              <a:alphaModFix/>
            </a:blip>
            <a:srcRect l="27008" t="14682" r="69964" b="74501"/>
            <a:stretch/>
          </p:blipFill>
          <p:spPr>
            <a:xfrm>
              <a:off x="6555962" y="2969683"/>
              <a:ext cx="71210" cy="254230"/>
            </a:xfrm>
            <a:prstGeom prst="rect">
              <a:avLst/>
            </a:prstGeom>
            <a:noFill/>
            <a:ln>
              <a:noFill/>
            </a:ln>
          </p:spPr>
        </p:pic>
        <p:pic>
          <p:nvPicPr>
            <p:cNvPr id="700" name="Google Shape;700;p46" descr="Icon&#10;&#10;Description automatically generated"/>
            <p:cNvPicPr preferRelativeResize="0"/>
            <p:nvPr/>
          </p:nvPicPr>
          <p:blipFill rotWithShape="1">
            <a:blip r:embed="rId5">
              <a:alphaModFix/>
            </a:blip>
            <a:srcRect l="27008" t="14682" r="69964" b="74501"/>
            <a:stretch/>
          </p:blipFill>
          <p:spPr>
            <a:xfrm>
              <a:off x="6926379" y="3301999"/>
              <a:ext cx="71210" cy="254230"/>
            </a:xfrm>
            <a:prstGeom prst="rect">
              <a:avLst/>
            </a:prstGeom>
            <a:noFill/>
            <a:ln>
              <a:noFill/>
            </a:ln>
          </p:spPr>
        </p:pic>
        <p:pic>
          <p:nvPicPr>
            <p:cNvPr id="701" name="Google Shape;701;p46" descr="Icon&#10;&#10;Description automatically generated"/>
            <p:cNvPicPr preferRelativeResize="0"/>
            <p:nvPr/>
          </p:nvPicPr>
          <p:blipFill rotWithShape="1">
            <a:blip r:embed="rId5">
              <a:alphaModFix/>
            </a:blip>
            <a:srcRect l="27008" t="14682" r="69964" b="74501"/>
            <a:stretch/>
          </p:blipFill>
          <p:spPr>
            <a:xfrm>
              <a:off x="7114763" y="3323166"/>
              <a:ext cx="71210" cy="254230"/>
            </a:xfrm>
            <a:prstGeom prst="rect">
              <a:avLst/>
            </a:prstGeom>
            <a:noFill/>
            <a:ln>
              <a:noFill/>
            </a:ln>
          </p:spPr>
        </p:pic>
        <p:pic>
          <p:nvPicPr>
            <p:cNvPr id="702" name="Google Shape;702;p46" descr="Icon&#10;&#10;Description automatically generated"/>
            <p:cNvPicPr preferRelativeResize="0"/>
            <p:nvPr/>
          </p:nvPicPr>
          <p:blipFill rotWithShape="1">
            <a:blip r:embed="rId5">
              <a:alphaModFix/>
            </a:blip>
            <a:srcRect l="27008" t="14682" r="69964" b="74501"/>
            <a:stretch/>
          </p:blipFill>
          <p:spPr>
            <a:xfrm>
              <a:off x="6984966" y="3301999"/>
              <a:ext cx="71210" cy="254230"/>
            </a:xfrm>
            <a:prstGeom prst="rect">
              <a:avLst/>
            </a:prstGeom>
            <a:noFill/>
            <a:ln>
              <a:noFill/>
            </a:ln>
          </p:spPr>
        </p:pic>
        <p:pic>
          <p:nvPicPr>
            <p:cNvPr id="703" name="Google Shape;703;p46" descr="Icon&#10;&#10;Description automatically generated"/>
            <p:cNvPicPr preferRelativeResize="0"/>
            <p:nvPr/>
          </p:nvPicPr>
          <p:blipFill rotWithShape="1">
            <a:blip r:embed="rId5">
              <a:alphaModFix/>
            </a:blip>
            <a:srcRect l="27008" t="14682" r="69964" b="74501"/>
            <a:stretch/>
          </p:blipFill>
          <p:spPr>
            <a:xfrm>
              <a:off x="7049865" y="3323166"/>
              <a:ext cx="71210" cy="254230"/>
            </a:xfrm>
            <a:prstGeom prst="rect">
              <a:avLst/>
            </a:prstGeom>
            <a:noFill/>
            <a:ln>
              <a:noFill/>
            </a:ln>
          </p:spPr>
        </p:pic>
      </p:grpSp>
      <p:pic>
        <p:nvPicPr>
          <p:cNvPr id="704" name="Google Shape;704;p46"/>
          <p:cNvPicPr preferRelativeResize="0"/>
          <p:nvPr/>
        </p:nvPicPr>
        <p:blipFill rotWithShape="1">
          <a:blip r:embed="rId6">
            <a:alphaModFix/>
          </a:blip>
          <a:srcRect/>
          <a:stretch/>
        </p:blipFill>
        <p:spPr>
          <a:xfrm>
            <a:off x="3595764" y="3100745"/>
            <a:ext cx="1826249" cy="1211345"/>
          </a:xfrm>
          <a:prstGeom prst="rect">
            <a:avLst/>
          </a:prstGeom>
          <a:noFill/>
          <a:ln>
            <a:noFill/>
          </a:ln>
        </p:spPr>
      </p:pic>
      <p:sp>
        <p:nvSpPr>
          <p:cNvPr id="705" name="Google Shape;705;p46"/>
          <p:cNvSpPr txBox="1"/>
          <p:nvPr/>
        </p:nvSpPr>
        <p:spPr>
          <a:xfrm>
            <a:off x="3844085" y="4148840"/>
            <a:ext cx="1613318" cy="30773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Smart Cushion</a:t>
            </a:r>
            <a:endParaRPr sz="1400" b="0" i="0" u="none" strike="noStrike" cap="none">
              <a:solidFill>
                <a:srgbClr val="000000"/>
              </a:solidFill>
              <a:latin typeface="Arial"/>
              <a:ea typeface="Arial"/>
              <a:cs typeface="Arial"/>
              <a:sym typeface="Arial"/>
            </a:endParaRPr>
          </a:p>
        </p:txBody>
      </p:sp>
      <p:cxnSp>
        <p:nvCxnSpPr>
          <p:cNvPr id="706" name="Google Shape;706;p46"/>
          <p:cNvCxnSpPr/>
          <p:nvPr/>
        </p:nvCxnSpPr>
        <p:spPr>
          <a:xfrm>
            <a:off x="2694700" y="3393446"/>
            <a:ext cx="874062" cy="0"/>
          </a:xfrm>
          <a:prstGeom prst="straightConnector1">
            <a:avLst/>
          </a:prstGeom>
          <a:noFill/>
          <a:ln w="28575" cap="flat" cmpd="sng">
            <a:solidFill>
              <a:schemeClr val="dk2"/>
            </a:solidFill>
            <a:prstDash val="solid"/>
            <a:round/>
            <a:headEnd type="none" w="sm" len="sm"/>
            <a:tailEnd type="stealth" w="med" len="med"/>
          </a:ln>
        </p:spPr>
      </p:cxnSp>
      <p:cxnSp>
        <p:nvCxnSpPr>
          <p:cNvPr id="707" name="Google Shape;707;p46"/>
          <p:cNvCxnSpPr/>
          <p:nvPr/>
        </p:nvCxnSpPr>
        <p:spPr>
          <a:xfrm rot="10800000">
            <a:off x="2686925" y="3734831"/>
            <a:ext cx="881837" cy="0"/>
          </a:xfrm>
          <a:prstGeom prst="straightConnector1">
            <a:avLst/>
          </a:prstGeom>
          <a:noFill/>
          <a:ln w="28575" cap="flat" cmpd="sng">
            <a:solidFill>
              <a:schemeClr val="dk2"/>
            </a:solidFill>
            <a:prstDash val="solid"/>
            <a:round/>
            <a:headEnd type="none" w="sm" len="sm"/>
            <a:tailEnd type="stealth" w="med" len="med"/>
          </a:ln>
        </p:spPr>
      </p:cxnSp>
      <p:cxnSp>
        <p:nvCxnSpPr>
          <p:cNvPr id="708" name="Google Shape;708;p46"/>
          <p:cNvCxnSpPr/>
          <p:nvPr/>
        </p:nvCxnSpPr>
        <p:spPr>
          <a:xfrm>
            <a:off x="5580760" y="3703446"/>
            <a:ext cx="874062" cy="0"/>
          </a:xfrm>
          <a:prstGeom prst="straightConnector1">
            <a:avLst/>
          </a:prstGeom>
          <a:noFill/>
          <a:ln w="28575" cap="flat" cmpd="sng">
            <a:solidFill>
              <a:schemeClr val="dk2"/>
            </a:solidFill>
            <a:prstDash val="solid"/>
            <a:round/>
            <a:headEnd type="none" w="sm" len="sm"/>
            <a:tailEnd type="stealth" w="med" len="med"/>
          </a:ln>
        </p:spPr>
      </p:cxnSp>
      <p:cxnSp>
        <p:nvCxnSpPr>
          <p:cNvPr id="709" name="Google Shape;709;p46"/>
          <p:cNvCxnSpPr/>
          <p:nvPr/>
        </p:nvCxnSpPr>
        <p:spPr>
          <a:xfrm rot="10800000">
            <a:off x="5572985" y="3381996"/>
            <a:ext cx="881837" cy="0"/>
          </a:xfrm>
          <a:prstGeom prst="straightConnector1">
            <a:avLst/>
          </a:prstGeom>
          <a:noFill/>
          <a:ln w="28575" cap="flat" cmpd="sng">
            <a:solidFill>
              <a:schemeClr val="dk2"/>
            </a:solidFill>
            <a:prstDash val="solid"/>
            <a:round/>
            <a:headEnd type="none" w="sm" len="sm"/>
            <a:tailEnd type="stealth" w="med" len="med"/>
          </a:ln>
        </p:spPr>
      </p:cxnSp>
      <p:sp>
        <p:nvSpPr>
          <p:cNvPr id="710" name="Google Shape;710;p46"/>
          <p:cNvSpPr txBox="1"/>
          <p:nvPr/>
        </p:nvSpPr>
        <p:spPr>
          <a:xfrm>
            <a:off x="2686925" y="3119306"/>
            <a:ext cx="1121770"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zh-TW" sz="1050" b="0" i="0" u="none" strike="noStrike" cap="none">
                <a:solidFill>
                  <a:srgbClr val="000000"/>
                </a:solidFill>
                <a:latin typeface="Arial"/>
                <a:ea typeface="Arial"/>
                <a:cs typeface="Arial"/>
                <a:sym typeface="Arial"/>
              </a:rPr>
              <a:t>Sitting data</a:t>
            </a:r>
            <a:endParaRPr sz="1050" b="0" i="0" u="none" strike="noStrike" cap="none">
              <a:solidFill>
                <a:srgbClr val="000000"/>
              </a:solidFill>
              <a:latin typeface="Arial"/>
              <a:ea typeface="Arial"/>
              <a:cs typeface="Arial"/>
              <a:sym typeface="Arial"/>
            </a:endParaRPr>
          </a:p>
        </p:txBody>
      </p:sp>
      <p:sp>
        <p:nvSpPr>
          <p:cNvPr id="711" name="Google Shape;711;p46"/>
          <p:cNvSpPr txBox="1"/>
          <p:nvPr/>
        </p:nvSpPr>
        <p:spPr>
          <a:xfrm>
            <a:off x="2708243" y="3779528"/>
            <a:ext cx="88183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zh-TW" sz="1050" b="0" i="0" u="none" strike="noStrike" cap="none">
                <a:solidFill>
                  <a:srgbClr val="000000"/>
                </a:solidFill>
                <a:latin typeface="Arial"/>
                <a:ea typeface="Arial"/>
                <a:cs typeface="Arial"/>
                <a:sym typeface="Arial"/>
              </a:rPr>
              <a:t>-Correcting posture</a:t>
            </a:r>
            <a:endParaRPr/>
          </a:p>
          <a:p>
            <a:pPr marL="0" marR="0" lvl="0" indent="0" algn="l" rtl="0">
              <a:lnSpc>
                <a:spcPct val="100000"/>
              </a:lnSpc>
              <a:spcBef>
                <a:spcPts val="0"/>
              </a:spcBef>
              <a:spcAft>
                <a:spcPts val="0"/>
              </a:spcAft>
              <a:buClr>
                <a:srgbClr val="000000"/>
              </a:buClr>
              <a:buSzPts val="1050"/>
              <a:buFont typeface="Arial"/>
              <a:buNone/>
            </a:pPr>
            <a:r>
              <a:rPr lang="zh-TW" sz="1050" b="0" i="0" u="none" strike="noStrike" cap="none">
                <a:solidFill>
                  <a:srgbClr val="000000"/>
                </a:solidFill>
                <a:latin typeface="Arial"/>
                <a:ea typeface="Arial"/>
                <a:cs typeface="Arial"/>
                <a:sym typeface="Arial"/>
              </a:rPr>
              <a:t>-Long-term analysis</a:t>
            </a:r>
            <a:endParaRPr sz="1050" b="0" i="0" u="none" strike="noStrike" cap="none">
              <a:solidFill>
                <a:srgbClr val="000000"/>
              </a:solidFill>
              <a:latin typeface="Arial"/>
              <a:ea typeface="Arial"/>
              <a:cs typeface="Arial"/>
              <a:sym typeface="Arial"/>
            </a:endParaRPr>
          </a:p>
        </p:txBody>
      </p:sp>
      <p:sp>
        <p:nvSpPr>
          <p:cNvPr id="712" name="Google Shape;712;p46"/>
          <p:cNvSpPr txBox="1"/>
          <p:nvPr/>
        </p:nvSpPr>
        <p:spPr>
          <a:xfrm>
            <a:off x="5580760" y="3100745"/>
            <a:ext cx="881837" cy="25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zh-TW" sz="1050" b="0" i="0" u="none" strike="noStrike" cap="none">
                <a:solidFill>
                  <a:srgbClr val="000000"/>
                </a:solidFill>
                <a:latin typeface="Arial"/>
                <a:ea typeface="Arial"/>
                <a:cs typeface="Arial"/>
                <a:sym typeface="Arial"/>
              </a:rPr>
              <a:t>Sitting data</a:t>
            </a:r>
            <a:endParaRPr sz="1050" b="0" i="0" u="none" strike="noStrike" cap="none">
              <a:solidFill>
                <a:srgbClr val="000000"/>
              </a:solidFill>
              <a:latin typeface="Arial"/>
              <a:ea typeface="Arial"/>
              <a:cs typeface="Arial"/>
              <a:sym typeface="Arial"/>
            </a:endParaRPr>
          </a:p>
        </p:txBody>
      </p:sp>
      <p:sp>
        <p:nvSpPr>
          <p:cNvPr id="713" name="Google Shape;713;p46"/>
          <p:cNvSpPr txBox="1"/>
          <p:nvPr/>
        </p:nvSpPr>
        <p:spPr>
          <a:xfrm>
            <a:off x="5610422" y="3703446"/>
            <a:ext cx="1022804" cy="10617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zh-TW" sz="1050" b="0" i="0" u="none" strike="noStrike" cap="none">
                <a:solidFill>
                  <a:srgbClr val="000000"/>
                </a:solidFill>
                <a:latin typeface="Arial"/>
                <a:ea typeface="Arial"/>
                <a:cs typeface="Arial"/>
                <a:sym typeface="Arial"/>
              </a:rPr>
              <a:t>-Correcting posture</a:t>
            </a:r>
            <a:endParaRPr/>
          </a:p>
          <a:p>
            <a:pPr marL="0" marR="0" lvl="0" indent="0" algn="l" rtl="0">
              <a:lnSpc>
                <a:spcPct val="100000"/>
              </a:lnSpc>
              <a:spcBef>
                <a:spcPts val="0"/>
              </a:spcBef>
              <a:spcAft>
                <a:spcPts val="0"/>
              </a:spcAft>
              <a:buClr>
                <a:srgbClr val="000000"/>
              </a:buClr>
              <a:buSzPts val="1050"/>
              <a:buFont typeface="Arial"/>
              <a:buNone/>
            </a:pPr>
            <a:r>
              <a:rPr lang="zh-TW" sz="1050" b="0" i="0" u="none" strike="noStrike" cap="none">
                <a:solidFill>
                  <a:srgbClr val="000000"/>
                </a:solidFill>
                <a:latin typeface="Arial"/>
                <a:ea typeface="Arial"/>
                <a:cs typeface="Arial"/>
                <a:sym typeface="Arial"/>
              </a:rPr>
              <a:t>-Providing data to doctors and patients</a:t>
            </a:r>
            <a:endParaRPr sz="1050" b="0" i="0" u="none" strike="noStrike" cap="none">
              <a:solidFill>
                <a:srgbClr val="000000"/>
              </a:solidFill>
              <a:latin typeface="Arial"/>
              <a:ea typeface="Arial"/>
              <a:cs typeface="Arial"/>
              <a:sym typeface="Arial"/>
            </a:endParaRPr>
          </a:p>
        </p:txBody>
      </p:sp>
      <p:sp>
        <p:nvSpPr>
          <p:cNvPr id="714" name="Google Shape;714;p46"/>
          <p:cNvSpPr txBox="1"/>
          <p:nvPr/>
        </p:nvSpPr>
        <p:spPr>
          <a:xfrm>
            <a:off x="1270957" y="4081594"/>
            <a:ext cx="15216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Office worker</a:t>
            </a:r>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Student</a:t>
            </a:r>
            <a:endParaRPr sz="1400" b="0" i="0" u="none" strike="noStrike" cap="none">
              <a:solidFill>
                <a:srgbClr val="000000"/>
              </a:solidFill>
              <a:latin typeface="Arial"/>
              <a:ea typeface="Arial"/>
              <a:cs typeface="Arial"/>
              <a:sym typeface="Arial"/>
            </a:endParaRPr>
          </a:p>
        </p:txBody>
      </p:sp>
      <p:sp>
        <p:nvSpPr>
          <p:cNvPr id="715" name="Google Shape;715;p46"/>
          <p:cNvSpPr txBox="1"/>
          <p:nvPr/>
        </p:nvSpPr>
        <p:spPr>
          <a:xfrm>
            <a:off x="6742354" y="4050500"/>
            <a:ext cx="15216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Rehabilitation</a:t>
            </a:r>
            <a:endParaRPr/>
          </a:p>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Wheel chair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2" name="Rectangle 1">
            <a:extLst>
              <a:ext uri="{FF2B5EF4-FFF2-40B4-BE49-F238E27FC236}">
                <a16:creationId xmlns:a16="http://schemas.microsoft.com/office/drawing/2014/main" id="{02BBEE7A-C414-37C4-7B49-83B8B8F1F65D}"/>
              </a:ext>
            </a:extLst>
          </p:cNvPr>
          <p:cNvSpPr/>
          <p:nvPr/>
        </p:nvSpPr>
        <p:spPr>
          <a:xfrm>
            <a:off x="2221992" y="1755648"/>
            <a:ext cx="4946904"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400" b="1" dirty="0">
                <a:solidFill>
                  <a:schemeClr val="accent1"/>
                </a:solidFill>
              </a:rPr>
              <a:t>DEMO</a:t>
            </a:r>
            <a:endParaRPr lang="zh-TW" altLang="en-US" sz="4400" b="1" dirty="0">
              <a:solidFill>
                <a:schemeClr val="accent1"/>
              </a:solidFill>
            </a:endParaRPr>
          </a:p>
        </p:txBody>
      </p:sp>
    </p:spTree>
    <p:extLst>
      <p:ext uri="{BB962C8B-B14F-4D97-AF65-F5344CB8AC3E}">
        <p14:creationId xmlns:p14="http://schemas.microsoft.com/office/powerpoint/2010/main" val="1458248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129" name="Google Shape;129;p3"/>
          <p:cNvSpPr txBox="1">
            <a:spLocks noGrp="1"/>
          </p:cNvSpPr>
          <p:nvPr>
            <p:ph type="body" idx="1"/>
          </p:nvPr>
        </p:nvSpPr>
        <p:spPr>
          <a:xfrm>
            <a:off x="342657" y="1807368"/>
            <a:ext cx="8458683" cy="2993232"/>
          </a:xfrm>
          <a:prstGeom prst="rect">
            <a:avLst/>
          </a:prstGeom>
          <a:noFill/>
          <a:ln>
            <a:noFill/>
          </a:ln>
        </p:spPr>
        <p:txBody>
          <a:bodyPr spcFirstLastPara="1" wrap="square" lIns="68575" tIns="34275" rIns="68575" bIns="34275" anchor="t" anchorCtr="0">
            <a:normAutofit/>
          </a:bodyPr>
          <a:lstStyle/>
          <a:p>
            <a:pPr marL="457200" lvl="0" indent="-361950" algn="l" rtl="0">
              <a:lnSpc>
                <a:spcPct val="100000"/>
              </a:lnSpc>
              <a:spcBef>
                <a:spcPts val="500"/>
              </a:spcBef>
              <a:spcAft>
                <a:spcPts val="0"/>
              </a:spcAft>
              <a:buClr>
                <a:schemeClr val="dk1"/>
              </a:buClr>
              <a:buSzPts val="2100"/>
              <a:buFont typeface="Arial"/>
              <a:buChar char="•"/>
            </a:pPr>
            <a:r>
              <a:rPr lang="zh-TW" b="1"/>
              <a:t>作品概述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難點與創新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設計與實現</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作品進度</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測試結果</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總結展望</a:t>
            </a:r>
            <a:endParaRPr/>
          </a:p>
          <a:p>
            <a:pPr marL="0" lvl="0" indent="0" algn="l" rtl="0">
              <a:lnSpc>
                <a:spcPct val="100000"/>
              </a:lnSpc>
              <a:spcBef>
                <a:spcPts val="500"/>
              </a:spcBef>
              <a:spcAft>
                <a:spcPts val="0"/>
              </a:spcAft>
              <a:buSzPts val="2100"/>
              <a:buNone/>
            </a:pPr>
            <a:endParaRPr b="1">
              <a:solidFill>
                <a:srgbClr val="BFBFB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4"/>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登入</a:t>
            </a:r>
            <a:endParaRPr sz="3000"/>
          </a:p>
        </p:txBody>
      </p:sp>
      <p:sp>
        <p:nvSpPr>
          <p:cNvPr id="593" name="Google Shape;593;p34"/>
          <p:cNvSpPr txBox="1">
            <a:spLocks noGrp="1"/>
          </p:cNvSpPr>
          <p:nvPr>
            <p:ph type="body" idx="1"/>
          </p:nvPr>
        </p:nvSpPr>
        <p:spPr>
          <a:xfrm>
            <a:off x="342591" y="994660"/>
            <a:ext cx="3927192" cy="3634500"/>
          </a:xfrm>
          <a:prstGeom prst="rect">
            <a:avLst/>
          </a:prstGeom>
          <a:noFill/>
          <a:ln>
            <a:noFill/>
          </a:ln>
        </p:spPr>
        <p:txBody>
          <a:bodyPr spcFirstLastPara="1" wrap="square" lIns="68575" tIns="34275" rIns="68575" bIns="34275" anchor="ctr" anchorCtr="0">
            <a:normAutofit/>
          </a:bodyPr>
          <a:lstStyle/>
          <a:p>
            <a:pPr marL="127000" lvl="0" indent="-127000" algn="l" rtl="0">
              <a:lnSpc>
                <a:spcPct val="150000"/>
              </a:lnSpc>
              <a:spcBef>
                <a:spcPts val="0"/>
              </a:spcBef>
              <a:spcAft>
                <a:spcPts val="0"/>
              </a:spcAft>
              <a:buSzPts val="2000"/>
              <a:buChar char="•"/>
            </a:pPr>
            <a:r>
              <a:rPr lang="zh-TW" sz="2000"/>
              <a:t> 使用者會使用於註冊介面註冊的帳號密碼登入</a:t>
            </a:r>
            <a:endParaRPr sz="2000"/>
          </a:p>
        </p:txBody>
      </p:sp>
      <p:pic>
        <p:nvPicPr>
          <p:cNvPr id="594" name="Google Shape;594;p34" descr="login">
            <a:hlinkClick r:id="rId3"/>
          </p:cNvPr>
          <p:cNvPicPr preferRelativeResize="0"/>
          <p:nvPr/>
        </p:nvPicPr>
        <p:blipFill rotWithShape="1">
          <a:blip r:embed="rId4">
            <a:alphaModFix/>
          </a:blip>
          <a:srcRect/>
          <a:stretch/>
        </p:blipFill>
        <p:spPr>
          <a:xfrm>
            <a:off x="5559652" y="1215310"/>
            <a:ext cx="1989836" cy="3193200"/>
          </a:xfrm>
          <a:prstGeom prst="rect">
            <a:avLst/>
          </a:prstGeom>
          <a:noFill/>
          <a:ln>
            <a:noFill/>
          </a:ln>
          <a:effectLst>
            <a:outerShdw blurRad="190500" algn="tl" rotWithShape="0">
              <a:srgbClr val="000000">
                <a:alpha val="69803"/>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5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3"/>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註冊介面</a:t>
            </a:r>
            <a:endParaRPr sz="3000"/>
          </a:p>
        </p:txBody>
      </p:sp>
      <p:sp>
        <p:nvSpPr>
          <p:cNvPr id="584" name="Google Shape;584;p33"/>
          <p:cNvSpPr txBox="1">
            <a:spLocks noGrp="1"/>
          </p:cNvSpPr>
          <p:nvPr>
            <p:ph type="body" idx="1"/>
          </p:nvPr>
        </p:nvSpPr>
        <p:spPr>
          <a:xfrm>
            <a:off x="342591" y="994660"/>
            <a:ext cx="3927192" cy="3634500"/>
          </a:xfrm>
          <a:prstGeom prst="rect">
            <a:avLst/>
          </a:prstGeom>
          <a:noFill/>
          <a:ln>
            <a:noFill/>
          </a:ln>
        </p:spPr>
        <p:txBody>
          <a:bodyPr spcFirstLastPara="1" wrap="square" lIns="68575" tIns="34275" rIns="68575" bIns="34275" anchor="ctr" anchorCtr="0">
            <a:normAutofit/>
          </a:bodyPr>
          <a:lstStyle/>
          <a:p>
            <a:pPr marL="127000" lvl="0" indent="-127000" algn="l" rtl="0">
              <a:lnSpc>
                <a:spcPct val="150000"/>
              </a:lnSpc>
              <a:spcBef>
                <a:spcPts val="0"/>
              </a:spcBef>
              <a:spcAft>
                <a:spcPts val="0"/>
              </a:spcAft>
              <a:buSzPts val="2000"/>
              <a:buChar char="•"/>
            </a:pPr>
            <a:r>
              <a:rPr lang="zh-TW" sz="2000"/>
              <a:t> 註冊方式為使用信箱和自訂密碼</a:t>
            </a:r>
            <a:endParaRPr sz="2000"/>
          </a:p>
          <a:p>
            <a:pPr marL="127000" lvl="0" indent="-127000" algn="l" rtl="0">
              <a:lnSpc>
                <a:spcPct val="150000"/>
              </a:lnSpc>
              <a:spcBef>
                <a:spcPts val="0"/>
              </a:spcBef>
              <a:spcAft>
                <a:spcPts val="0"/>
              </a:spcAft>
              <a:buSzPts val="2000"/>
              <a:buChar char="•"/>
            </a:pPr>
            <a:r>
              <a:rPr lang="zh-TW" sz="2000"/>
              <a:t> 需要求註冊者提供機器的ID以確保使用者有使用產品</a:t>
            </a:r>
            <a:endParaRPr sz="2000"/>
          </a:p>
          <a:p>
            <a:pPr marL="127000" lvl="0" indent="-127000" algn="l" rtl="0">
              <a:lnSpc>
                <a:spcPct val="150000"/>
              </a:lnSpc>
              <a:spcBef>
                <a:spcPts val="0"/>
              </a:spcBef>
              <a:spcAft>
                <a:spcPts val="0"/>
              </a:spcAft>
              <a:buSzPts val="2000"/>
              <a:buChar char="•"/>
            </a:pPr>
            <a:r>
              <a:rPr lang="zh-TW" sz="2000"/>
              <a:t> 每個產品只能被註冊一次，註冊過後無法重複使用</a:t>
            </a:r>
            <a:endParaRPr sz="2000"/>
          </a:p>
        </p:txBody>
      </p:sp>
      <p:sp>
        <p:nvSpPr>
          <p:cNvPr id="585" name="Google Shape;585;p33"/>
          <p:cNvSpPr/>
          <p:nvPr/>
        </p:nvSpPr>
        <p:spPr>
          <a:xfrm>
            <a:off x="4572000" y="4461486"/>
            <a:ext cx="3982180" cy="3353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TW" sz="1200" b="0" i="0" u="none" strike="noStrike" cap="none" dirty="0">
                <a:solidFill>
                  <a:srgbClr val="000000"/>
                </a:solidFill>
                <a:latin typeface="Arial"/>
                <a:ea typeface="Arial"/>
                <a:cs typeface="Arial"/>
                <a:sym typeface="Arial"/>
              </a:rPr>
              <a:t>預設資料庫有兩個 machine id – 234567, 345678 供測試</a:t>
            </a:r>
            <a:endParaRPr sz="1200" b="0" i="0" u="none" strike="noStrike" cap="none" dirty="0">
              <a:solidFill>
                <a:srgbClr val="000000"/>
              </a:solidFill>
              <a:latin typeface="Arial"/>
              <a:ea typeface="Arial"/>
              <a:cs typeface="Arial"/>
              <a:sym typeface="Arial"/>
            </a:endParaRPr>
          </a:p>
        </p:txBody>
      </p:sp>
      <p:pic>
        <p:nvPicPr>
          <p:cNvPr id="586" name="Google Shape;586;p33" descr="register">
            <a:hlinkClick r:id="rId3"/>
          </p:cNvPr>
          <p:cNvPicPr preferRelativeResize="0"/>
          <p:nvPr/>
        </p:nvPicPr>
        <p:blipFill rotWithShape="1">
          <a:blip r:embed="rId4">
            <a:alphaModFix/>
          </a:blip>
          <a:srcRect/>
          <a:stretch/>
        </p:blipFill>
        <p:spPr>
          <a:xfrm>
            <a:off x="4572000" y="1238341"/>
            <a:ext cx="1986756" cy="3188256"/>
          </a:xfrm>
          <a:prstGeom prst="rect">
            <a:avLst/>
          </a:prstGeom>
          <a:noFill/>
          <a:ln>
            <a:noFill/>
          </a:ln>
          <a:effectLst>
            <a:outerShdw blurRad="190500" algn="tl" rotWithShape="0">
              <a:srgbClr val="000000">
                <a:alpha val="69803"/>
              </a:srgbClr>
            </a:outerShdw>
          </a:effectLst>
        </p:spPr>
      </p:pic>
      <p:pic>
        <p:nvPicPr>
          <p:cNvPr id="587" name="Google Shape;587;p33" descr="test_error">
            <a:hlinkClick r:id="rId5"/>
          </p:cNvPr>
          <p:cNvPicPr preferRelativeResize="0"/>
          <p:nvPr/>
        </p:nvPicPr>
        <p:blipFill rotWithShape="1">
          <a:blip r:embed="rId6">
            <a:alphaModFix/>
          </a:blip>
          <a:srcRect/>
          <a:stretch/>
        </p:blipFill>
        <p:spPr>
          <a:xfrm>
            <a:off x="6740440" y="1238341"/>
            <a:ext cx="1986756" cy="3188256"/>
          </a:xfrm>
          <a:prstGeom prst="rect">
            <a:avLst/>
          </a:prstGeom>
          <a:noFill/>
          <a:ln>
            <a:noFill/>
          </a:ln>
          <a:effectLst>
            <a:outerShdw blurRad="190500" algn="tl" rotWithShape="0">
              <a:srgbClr val="000000">
                <a:alpha val="69803"/>
              </a:srgbClr>
            </a:outerShdw>
          </a:effectLst>
        </p:spPr>
      </p:pic>
      <p:sp>
        <p:nvSpPr>
          <p:cNvPr id="7" name="Google Shape;585;p33">
            <a:extLst>
              <a:ext uri="{FF2B5EF4-FFF2-40B4-BE49-F238E27FC236}">
                <a16:creationId xmlns:a16="http://schemas.microsoft.com/office/drawing/2014/main" id="{5BA903D7-E99B-F888-439B-96C27099C028}"/>
              </a:ext>
            </a:extLst>
          </p:cNvPr>
          <p:cNvSpPr/>
          <p:nvPr/>
        </p:nvSpPr>
        <p:spPr>
          <a:xfrm>
            <a:off x="5034044" y="834161"/>
            <a:ext cx="1062667"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zh-TW" sz="1200" b="0" i="0" u="none" strike="noStrike" cap="none" dirty="0">
                <a:solidFill>
                  <a:srgbClr val="000000"/>
                </a:solidFill>
                <a:latin typeface="Arial"/>
                <a:ea typeface="Arial"/>
                <a:cs typeface="Arial"/>
                <a:sym typeface="Arial"/>
              </a:rPr>
              <a:t>Registration</a:t>
            </a:r>
            <a:endParaRPr sz="1200" b="0" i="0" u="none" strike="noStrike" cap="none" dirty="0">
              <a:solidFill>
                <a:srgbClr val="000000"/>
              </a:solidFill>
              <a:latin typeface="Arial"/>
              <a:ea typeface="Arial"/>
              <a:cs typeface="Arial"/>
              <a:sym typeface="Arial"/>
            </a:endParaRPr>
          </a:p>
        </p:txBody>
      </p:sp>
      <p:sp>
        <p:nvSpPr>
          <p:cNvPr id="8" name="Google Shape;585;p33">
            <a:extLst>
              <a:ext uri="{FF2B5EF4-FFF2-40B4-BE49-F238E27FC236}">
                <a16:creationId xmlns:a16="http://schemas.microsoft.com/office/drawing/2014/main" id="{3527ABF5-9F87-264C-921E-1DA11F714A44}"/>
              </a:ext>
            </a:extLst>
          </p:cNvPr>
          <p:cNvSpPr/>
          <p:nvPr/>
        </p:nvSpPr>
        <p:spPr>
          <a:xfrm>
            <a:off x="6934360" y="810014"/>
            <a:ext cx="159891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zh-TW" sz="1200" b="0" i="0" u="none" strike="noStrike" cap="none" dirty="0">
                <a:solidFill>
                  <a:srgbClr val="000000"/>
                </a:solidFill>
                <a:latin typeface="Arial"/>
                <a:ea typeface="Arial"/>
                <a:cs typeface="Arial"/>
                <a:sym typeface="Arial"/>
              </a:rPr>
              <a:t>Registration Error</a:t>
            </a:r>
            <a:endParaRPr sz="12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animEffect transition="in" filter="fade">
                                      <p:cBhvr>
                                        <p:cTn id="7" dur="500"/>
                                        <p:tgtEl>
                                          <p:spTgt spid="5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87"/>
                                        </p:tgtEl>
                                        <p:attrNameLst>
                                          <p:attrName>style.visibility</p:attrName>
                                        </p:attrNameLst>
                                      </p:cBhvr>
                                      <p:to>
                                        <p:strVal val="visible"/>
                                      </p:to>
                                    </p:set>
                                    <p:animEffect transition="in" filter="fade">
                                      <p:cBhvr>
                                        <p:cTn id="15" dur="500"/>
                                        <p:tgtEl>
                                          <p:spTgt spid="58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37afd6d55c_1_39"/>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模型部署 (2 / 2)</a:t>
            </a:r>
            <a:endParaRPr sz="3000"/>
          </a:p>
        </p:txBody>
      </p:sp>
      <p:sp>
        <p:nvSpPr>
          <p:cNvPr id="529" name="Google Shape;529;g137afd6d55c_1_39"/>
          <p:cNvSpPr txBox="1">
            <a:spLocks noGrp="1"/>
          </p:cNvSpPr>
          <p:nvPr>
            <p:ph type="body" idx="1"/>
          </p:nvPr>
        </p:nvSpPr>
        <p:spPr>
          <a:xfrm>
            <a:off x="342599" y="994650"/>
            <a:ext cx="7782000" cy="3634500"/>
          </a:xfrm>
          <a:prstGeom prst="rect">
            <a:avLst/>
          </a:prstGeom>
          <a:noFill/>
          <a:ln>
            <a:noFill/>
          </a:ln>
        </p:spPr>
        <p:txBody>
          <a:bodyPr spcFirstLastPara="1" wrap="square" lIns="68575" tIns="34275" rIns="68575" bIns="34275" anchor="t" anchorCtr="0">
            <a:normAutofit/>
          </a:bodyPr>
          <a:lstStyle/>
          <a:p>
            <a:pPr marL="127000" lvl="0" indent="-127000" algn="l" rtl="0">
              <a:lnSpc>
                <a:spcPct val="115000"/>
              </a:lnSpc>
              <a:spcBef>
                <a:spcPts val="0"/>
              </a:spcBef>
              <a:spcAft>
                <a:spcPts val="0"/>
              </a:spcAft>
              <a:buSzPts val="2000"/>
              <a:buChar char="•"/>
            </a:pPr>
            <a:r>
              <a:rPr lang="zh-TW" sz="2000"/>
              <a:t> </a:t>
            </a:r>
            <a:r>
              <a:rPr lang="zh-TW" sz="2000" u="sng">
                <a:solidFill>
                  <a:schemeClr val="hlink"/>
                </a:solidFill>
                <a:hlinkClick r:id="rId3"/>
              </a:rPr>
              <a:t>QAT</a:t>
            </a:r>
            <a:r>
              <a:rPr lang="zh-TW" sz="2000"/>
              <a:t> 主要是在訓練時就做 quantize 來讓模型能在之後獲得更好的準確率</a:t>
            </a:r>
            <a:endParaRPr sz="2000"/>
          </a:p>
        </p:txBody>
      </p:sp>
      <p:grpSp>
        <p:nvGrpSpPr>
          <p:cNvPr id="530" name="Google Shape;530;g137afd6d55c_1_39"/>
          <p:cNvGrpSpPr/>
          <p:nvPr/>
        </p:nvGrpSpPr>
        <p:grpSpPr>
          <a:xfrm>
            <a:off x="1534300" y="1583650"/>
            <a:ext cx="3000000" cy="3316575"/>
            <a:chOff x="2093225" y="1610275"/>
            <a:chExt cx="3000000" cy="3316575"/>
          </a:xfrm>
        </p:grpSpPr>
        <p:pic>
          <p:nvPicPr>
            <p:cNvPr id="531" name="Google Shape;531;g137afd6d55c_1_39"/>
            <p:cNvPicPr preferRelativeResize="0"/>
            <p:nvPr/>
          </p:nvPicPr>
          <p:blipFill rotWithShape="1">
            <a:blip r:embed="rId4">
              <a:alphaModFix/>
            </a:blip>
            <a:srcRect t="10929"/>
            <a:stretch/>
          </p:blipFill>
          <p:spPr>
            <a:xfrm>
              <a:off x="2373100" y="1610275"/>
              <a:ext cx="2168275" cy="3017550"/>
            </a:xfrm>
            <a:prstGeom prst="rect">
              <a:avLst/>
            </a:prstGeom>
            <a:noFill/>
            <a:ln>
              <a:noFill/>
            </a:ln>
          </p:spPr>
        </p:pic>
        <p:sp>
          <p:nvSpPr>
            <p:cNvPr id="532" name="Google Shape;532;g137afd6d55c_1_39"/>
            <p:cNvSpPr txBox="1"/>
            <p:nvPr/>
          </p:nvSpPr>
          <p:spPr>
            <a:xfrm>
              <a:off x="2093225" y="4526650"/>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Figure: </a:t>
              </a:r>
              <a:r>
                <a:rPr lang="zh-TW"/>
                <a:t>Common Training</a:t>
              </a:r>
              <a:endParaRPr sz="1400" b="0" i="0" u="none" strike="noStrike" cap="none">
                <a:solidFill>
                  <a:srgbClr val="000000"/>
                </a:solidFill>
                <a:latin typeface="Arial"/>
                <a:ea typeface="Arial"/>
                <a:cs typeface="Arial"/>
                <a:sym typeface="Arial"/>
              </a:endParaRPr>
            </a:p>
          </p:txBody>
        </p:sp>
      </p:grpSp>
      <p:grpSp>
        <p:nvGrpSpPr>
          <p:cNvPr id="533" name="Google Shape;533;g137afd6d55c_1_39"/>
          <p:cNvGrpSpPr/>
          <p:nvPr/>
        </p:nvGrpSpPr>
        <p:grpSpPr>
          <a:xfrm>
            <a:off x="4257888" y="1463876"/>
            <a:ext cx="3000000" cy="3436349"/>
            <a:chOff x="4257888" y="1463876"/>
            <a:chExt cx="3000000" cy="3436349"/>
          </a:xfrm>
        </p:grpSpPr>
        <p:pic>
          <p:nvPicPr>
            <p:cNvPr id="534" name="Google Shape;534;g137afd6d55c_1_39"/>
            <p:cNvPicPr preferRelativeResize="0"/>
            <p:nvPr/>
          </p:nvPicPr>
          <p:blipFill>
            <a:blip r:embed="rId5">
              <a:alphaModFix/>
            </a:blip>
            <a:stretch>
              <a:fillRect/>
            </a:stretch>
          </p:blipFill>
          <p:spPr>
            <a:xfrm>
              <a:off x="5057504" y="1463876"/>
              <a:ext cx="1400776" cy="3077451"/>
            </a:xfrm>
            <a:prstGeom prst="rect">
              <a:avLst/>
            </a:prstGeom>
            <a:noFill/>
            <a:ln>
              <a:noFill/>
            </a:ln>
          </p:spPr>
        </p:pic>
        <p:sp>
          <p:nvSpPr>
            <p:cNvPr id="535" name="Google Shape;535;g137afd6d55c_1_39"/>
            <p:cNvSpPr txBox="1"/>
            <p:nvPr/>
          </p:nvSpPr>
          <p:spPr>
            <a:xfrm>
              <a:off x="4257888" y="4500025"/>
              <a:ext cx="3000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Figure: </a:t>
              </a:r>
              <a:r>
                <a:rPr lang="zh-TW"/>
                <a:t>QAT</a:t>
              </a:r>
              <a:endParaRPr sz="1400" b="0" i="0" u="none" strike="noStrike" cap="none">
                <a:solidFill>
                  <a:srgbClr val="000000"/>
                </a:solidFill>
                <a:latin typeface="Arial"/>
                <a:ea typeface="Arial"/>
                <a:cs typeface="Arial"/>
                <a:sym typeface="Arial"/>
              </a:endParaRPr>
            </a:p>
          </p:txBody>
        </p:sp>
      </p:grpSp>
      <p:sp>
        <p:nvSpPr>
          <p:cNvPr id="536" name="Google Shape;536;g137afd6d55c_1_39"/>
          <p:cNvSpPr txBox="1"/>
          <p:nvPr/>
        </p:nvSpPr>
        <p:spPr>
          <a:xfrm>
            <a:off x="7778450" y="4558625"/>
            <a:ext cx="1172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zh-TW" u="sng">
                <a:solidFill>
                  <a:schemeClr val="hlink"/>
                </a:solidFill>
                <a:hlinkClick r:id="rId3"/>
              </a:rPr>
              <a:t>圖片來源</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0"/>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測試結果 – 判斷效果</a:t>
            </a:r>
            <a:endParaRPr sz="3000"/>
          </a:p>
        </p:txBody>
      </p:sp>
      <p:sp>
        <p:nvSpPr>
          <p:cNvPr id="649" name="Google Shape;649;p40"/>
          <p:cNvSpPr txBox="1"/>
          <p:nvPr/>
        </p:nvSpPr>
        <p:spPr>
          <a:xfrm>
            <a:off x="1542486" y="4214812"/>
            <a:ext cx="172427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altLang="zh-TW" dirty="0"/>
              <a:t>4 </a:t>
            </a:r>
            <a:r>
              <a:rPr lang="zh-TW" sz="1400" b="0" i="0" u="none" strike="noStrike" cap="none" dirty="0">
                <a:solidFill>
                  <a:srgbClr val="000000"/>
                </a:solidFill>
                <a:latin typeface="Arial"/>
                <a:ea typeface="Arial"/>
                <a:cs typeface="Arial"/>
                <a:sym typeface="Arial"/>
              </a:rPr>
              <a:t>Crossed left leg</a:t>
            </a:r>
            <a:endParaRPr sz="1400" b="0" i="0" u="none" strike="noStrike" cap="none" dirty="0">
              <a:solidFill>
                <a:srgbClr val="000000"/>
              </a:solidFill>
              <a:latin typeface="Arial"/>
              <a:ea typeface="Arial"/>
              <a:cs typeface="Arial"/>
              <a:sym typeface="Arial"/>
            </a:endParaRPr>
          </a:p>
        </p:txBody>
      </p:sp>
      <p:sp>
        <p:nvSpPr>
          <p:cNvPr id="654" name="Google Shape;654;p40"/>
          <p:cNvSpPr txBox="1"/>
          <p:nvPr/>
        </p:nvSpPr>
        <p:spPr>
          <a:xfrm>
            <a:off x="5649763" y="4235131"/>
            <a:ext cx="1843534"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ltLang="zh-TW" sz="1400" b="0" i="0" u="none" strike="noStrike" cap="none" dirty="0">
                <a:solidFill>
                  <a:srgbClr val="000000"/>
                </a:solidFill>
                <a:latin typeface="Arial"/>
                <a:ea typeface="Arial"/>
                <a:cs typeface="Arial"/>
                <a:sym typeface="Arial"/>
              </a:rPr>
              <a:t>5 </a:t>
            </a:r>
            <a:r>
              <a:rPr lang="zh-TW" sz="1400" b="0" i="0" u="none" strike="noStrike" cap="none" dirty="0">
                <a:solidFill>
                  <a:srgbClr val="000000"/>
                </a:solidFill>
                <a:latin typeface="Arial"/>
                <a:ea typeface="Arial"/>
                <a:cs typeface="Arial"/>
                <a:sym typeface="Arial"/>
              </a:rPr>
              <a:t>Crossed right leg</a:t>
            </a:r>
            <a:endParaRPr sz="1400" b="0" i="0" u="none" strike="noStrike" cap="none" dirty="0">
              <a:solidFill>
                <a:srgbClr val="000000"/>
              </a:solidFill>
              <a:latin typeface="Arial"/>
              <a:ea typeface="Arial"/>
              <a:cs typeface="Arial"/>
              <a:sym typeface="Arial"/>
            </a:endParaRPr>
          </a:p>
        </p:txBody>
      </p:sp>
      <p:pic>
        <p:nvPicPr>
          <p:cNvPr id="11" name="Google Shape;662;g137afd6d55c_4_3">
            <a:extLst>
              <a:ext uri="{FF2B5EF4-FFF2-40B4-BE49-F238E27FC236}">
                <a16:creationId xmlns:a16="http://schemas.microsoft.com/office/drawing/2014/main" id="{83107176-CD48-A7F8-6DFB-A98630CFF58E}"/>
              </a:ext>
            </a:extLst>
          </p:cNvPr>
          <p:cNvPicPr preferRelativeResize="0"/>
          <p:nvPr/>
        </p:nvPicPr>
        <p:blipFill rotWithShape="1">
          <a:blip r:embed="rId3">
            <a:alphaModFix/>
          </a:blip>
          <a:srcRect r="22197"/>
          <a:stretch/>
        </p:blipFill>
        <p:spPr>
          <a:xfrm>
            <a:off x="2320834" y="949425"/>
            <a:ext cx="1891854" cy="3244650"/>
          </a:xfrm>
          <a:prstGeom prst="rect">
            <a:avLst/>
          </a:prstGeom>
          <a:noFill/>
          <a:ln>
            <a:noFill/>
          </a:ln>
        </p:spPr>
      </p:pic>
      <p:pic>
        <p:nvPicPr>
          <p:cNvPr id="12" name="Google Shape;663;g137afd6d55c_4_3">
            <a:extLst>
              <a:ext uri="{FF2B5EF4-FFF2-40B4-BE49-F238E27FC236}">
                <a16:creationId xmlns:a16="http://schemas.microsoft.com/office/drawing/2014/main" id="{9112AC7F-D226-E560-6252-9731ABD0E328}"/>
              </a:ext>
            </a:extLst>
          </p:cNvPr>
          <p:cNvPicPr preferRelativeResize="0"/>
          <p:nvPr/>
        </p:nvPicPr>
        <p:blipFill rotWithShape="1">
          <a:blip r:embed="rId4">
            <a:alphaModFix/>
          </a:blip>
          <a:srcRect t="3292" b="3161"/>
          <a:stretch/>
        </p:blipFill>
        <p:spPr>
          <a:xfrm>
            <a:off x="697861" y="949425"/>
            <a:ext cx="1522699" cy="3244650"/>
          </a:xfrm>
          <a:prstGeom prst="rect">
            <a:avLst/>
          </a:prstGeom>
          <a:noFill/>
          <a:ln>
            <a:noFill/>
          </a:ln>
        </p:spPr>
      </p:pic>
      <p:pic>
        <p:nvPicPr>
          <p:cNvPr id="13" name="Google Shape;670;g137afd6d55c_4_12">
            <a:extLst>
              <a:ext uri="{FF2B5EF4-FFF2-40B4-BE49-F238E27FC236}">
                <a16:creationId xmlns:a16="http://schemas.microsoft.com/office/drawing/2014/main" id="{CE421D5F-CF38-BF38-AB08-DF8594214F50}"/>
              </a:ext>
            </a:extLst>
          </p:cNvPr>
          <p:cNvPicPr preferRelativeResize="0"/>
          <p:nvPr/>
        </p:nvPicPr>
        <p:blipFill rotWithShape="1">
          <a:blip r:embed="rId5">
            <a:alphaModFix/>
          </a:blip>
          <a:srcRect t="3587" b="2507"/>
          <a:stretch/>
        </p:blipFill>
        <p:spPr>
          <a:xfrm>
            <a:off x="4877444" y="939056"/>
            <a:ext cx="1522699" cy="3265387"/>
          </a:xfrm>
          <a:prstGeom prst="rect">
            <a:avLst/>
          </a:prstGeom>
          <a:noFill/>
          <a:ln>
            <a:noFill/>
          </a:ln>
        </p:spPr>
      </p:pic>
      <p:pic>
        <p:nvPicPr>
          <p:cNvPr id="14" name="Google Shape;671;g137afd6d55c_4_12">
            <a:extLst>
              <a:ext uri="{FF2B5EF4-FFF2-40B4-BE49-F238E27FC236}">
                <a16:creationId xmlns:a16="http://schemas.microsoft.com/office/drawing/2014/main" id="{727D1316-A0FF-EA46-27DF-C29B10F5403A}"/>
              </a:ext>
            </a:extLst>
          </p:cNvPr>
          <p:cNvPicPr preferRelativeResize="0"/>
          <p:nvPr/>
        </p:nvPicPr>
        <p:blipFill rotWithShape="1">
          <a:blip r:embed="rId6">
            <a:alphaModFix/>
          </a:blip>
          <a:srcRect l="12747" r="9285"/>
          <a:stretch/>
        </p:blipFill>
        <p:spPr>
          <a:xfrm>
            <a:off x="6536307" y="983628"/>
            <a:ext cx="1913981" cy="32000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5"/>
          <p:cNvSpPr txBox="1">
            <a:spLocks noGrp="1"/>
          </p:cNvSpPr>
          <p:nvPr>
            <p:ph type="title"/>
          </p:nvPr>
        </p:nvSpPr>
        <p:spPr>
          <a:xfrm>
            <a:off x="342900"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2400"/>
              <a:buNone/>
            </a:pPr>
            <a:r>
              <a:rPr lang="zh-TW" sz="3000" b="1">
                <a:solidFill>
                  <a:schemeClr val="accent1"/>
                </a:solidFill>
              </a:rPr>
              <a:t>作品進度 – 使用者介面</a:t>
            </a:r>
            <a:endParaRPr sz="3000"/>
          </a:p>
        </p:txBody>
      </p:sp>
      <p:sp>
        <p:nvSpPr>
          <p:cNvPr id="600" name="Google Shape;600;p35"/>
          <p:cNvSpPr txBox="1">
            <a:spLocks noGrp="1"/>
          </p:cNvSpPr>
          <p:nvPr>
            <p:ph type="body" idx="1"/>
          </p:nvPr>
        </p:nvSpPr>
        <p:spPr>
          <a:xfrm>
            <a:off x="342590" y="994660"/>
            <a:ext cx="4229409" cy="3634500"/>
          </a:xfrm>
          <a:prstGeom prst="rect">
            <a:avLst/>
          </a:prstGeom>
          <a:noFill/>
          <a:ln>
            <a:noFill/>
          </a:ln>
        </p:spPr>
        <p:txBody>
          <a:bodyPr spcFirstLastPara="1" wrap="square" lIns="68575" tIns="34275" rIns="68575" bIns="34275" anchor="ctr" anchorCtr="0">
            <a:normAutofit/>
          </a:bodyPr>
          <a:lstStyle/>
          <a:p>
            <a:pPr marL="127000" lvl="0" indent="-127000" algn="l" rtl="0">
              <a:lnSpc>
                <a:spcPct val="150000"/>
              </a:lnSpc>
              <a:spcBef>
                <a:spcPts val="0"/>
              </a:spcBef>
              <a:spcAft>
                <a:spcPts val="0"/>
              </a:spcAft>
              <a:buSzPts val="2000"/>
              <a:buChar char="•"/>
            </a:pPr>
            <a:r>
              <a:rPr lang="zh-TW" sz="2000"/>
              <a:t> 提供使用者紀錄身高、體重與年紀</a:t>
            </a:r>
            <a:endParaRPr sz="2000"/>
          </a:p>
          <a:p>
            <a:pPr marL="127000" lvl="0" indent="-127000" algn="l" rtl="0">
              <a:lnSpc>
                <a:spcPct val="150000"/>
              </a:lnSpc>
              <a:spcBef>
                <a:spcPts val="0"/>
              </a:spcBef>
              <a:spcAft>
                <a:spcPts val="0"/>
              </a:spcAft>
              <a:buSzPts val="2000"/>
              <a:buChar char="•"/>
            </a:pPr>
            <a:r>
              <a:rPr lang="zh-TW" sz="2000"/>
              <a:t> 具有自動評分功能，判斷使用者的坐姿分數</a:t>
            </a:r>
            <a:endParaRPr sz="2000"/>
          </a:p>
          <a:p>
            <a:pPr marL="127000" lvl="0" indent="-127000" algn="l" rtl="0">
              <a:lnSpc>
                <a:spcPct val="150000"/>
              </a:lnSpc>
              <a:spcBef>
                <a:spcPts val="0"/>
              </a:spcBef>
              <a:spcAft>
                <a:spcPts val="0"/>
              </a:spcAft>
              <a:buSzPts val="2000"/>
              <a:buChar char="•"/>
            </a:pPr>
            <a:r>
              <a:rPr lang="zh-TW" sz="2000"/>
              <a:t> 紀錄使用者坐了多久</a:t>
            </a:r>
            <a:endParaRPr sz="2000"/>
          </a:p>
          <a:p>
            <a:pPr marL="127000" lvl="0" indent="-127000" algn="l" rtl="0">
              <a:lnSpc>
                <a:spcPct val="150000"/>
              </a:lnSpc>
              <a:spcBef>
                <a:spcPts val="0"/>
              </a:spcBef>
              <a:spcAft>
                <a:spcPts val="0"/>
              </a:spcAft>
              <a:buSzPts val="2000"/>
              <a:buChar char="•"/>
            </a:pPr>
            <a:r>
              <a:rPr lang="zh-TW" sz="2000"/>
              <a:t> 提供使用者查看過去一天各種坐姿的比例</a:t>
            </a:r>
            <a:endParaRPr sz="2000"/>
          </a:p>
        </p:txBody>
      </p:sp>
      <p:pic>
        <p:nvPicPr>
          <p:cNvPr id="601" name="Google Shape;601;p35" descr="user_screen">
            <a:hlinkClick r:id="rId3"/>
          </p:cNvPr>
          <p:cNvPicPr preferRelativeResize="0"/>
          <p:nvPr/>
        </p:nvPicPr>
        <p:blipFill rotWithShape="1">
          <a:blip r:embed="rId4">
            <a:alphaModFix/>
          </a:blip>
          <a:srcRect/>
          <a:stretch/>
        </p:blipFill>
        <p:spPr>
          <a:xfrm>
            <a:off x="5606306" y="1112995"/>
            <a:ext cx="1909076" cy="3063600"/>
          </a:xfrm>
          <a:prstGeom prst="rect">
            <a:avLst/>
          </a:prstGeom>
          <a:noFill/>
          <a:ln>
            <a:noFill/>
          </a:ln>
          <a:effectLst>
            <a:outerShdw blurRad="190500" algn="tl" rotWithShape="0">
              <a:srgbClr val="000000">
                <a:alpha val="69803"/>
              </a:srgbClr>
            </a:outerShdw>
          </a:effectLst>
        </p:spPr>
      </p:pic>
      <p:sp>
        <p:nvSpPr>
          <p:cNvPr id="5" name="TextBox 4">
            <a:extLst>
              <a:ext uri="{FF2B5EF4-FFF2-40B4-BE49-F238E27FC236}">
                <a16:creationId xmlns:a16="http://schemas.microsoft.com/office/drawing/2014/main" id="{7F806FEA-A3E7-FB24-6C8A-9CF4E648E0AB}"/>
              </a:ext>
            </a:extLst>
          </p:cNvPr>
          <p:cNvSpPr txBox="1"/>
          <p:nvPr/>
        </p:nvSpPr>
        <p:spPr>
          <a:xfrm>
            <a:off x="6928362" y="843794"/>
            <a:ext cx="587020" cy="246221"/>
          </a:xfrm>
          <a:prstGeom prst="rect">
            <a:avLst/>
          </a:prstGeom>
          <a:noFill/>
        </p:spPr>
        <p:txBody>
          <a:bodyPr wrap="none" rtlCol="0">
            <a:spAutoFit/>
          </a:bodyPr>
          <a:lstStyle/>
          <a:p>
            <a:r>
              <a:rPr lang="en-US" altLang="zh-TW" sz="1000" dirty="0">
                <a:solidFill>
                  <a:schemeClr val="bg1">
                    <a:lumMod val="85000"/>
                  </a:schemeClr>
                </a:solidFill>
                <a:latin typeface="Agency FB" panose="020B0503020202020204" pitchFamily="34" charset="0"/>
                <a:cs typeface="Arabic Typesetting" panose="020B0604020202020204" pitchFamily="66" charset="-78"/>
              </a:rPr>
              <a:t>@MATILDE</a:t>
            </a:r>
            <a:endParaRPr lang="zh-TW" altLang="en-US" sz="1000" dirty="0">
              <a:solidFill>
                <a:schemeClr val="bg1">
                  <a:lumMod val="85000"/>
                </a:schemeClr>
              </a:solidFill>
              <a:latin typeface="Agency FB" panose="020B0503020202020204" pitchFamily="34" charset="0"/>
              <a:cs typeface="Arabic Typesetting" panose="020B0604020202020204" pitchFamily="66" charset="-7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body" idx="1"/>
          </p:nvPr>
        </p:nvSpPr>
        <p:spPr>
          <a:xfrm>
            <a:off x="342789" y="1241452"/>
            <a:ext cx="3952586" cy="3042449"/>
          </a:xfrm>
          <a:prstGeom prst="rect">
            <a:avLst/>
          </a:prstGeom>
          <a:noFill/>
          <a:ln>
            <a:noFill/>
          </a:ln>
        </p:spPr>
        <p:txBody>
          <a:bodyPr spcFirstLastPara="1" wrap="square" lIns="68575" tIns="34275" rIns="68575" bIns="34275" anchor="t" anchorCtr="0">
            <a:normAutofit/>
          </a:bodyPr>
          <a:lstStyle/>
          <a:p>
            <a:pPr marL="342900" lvl="0" indent="-342900" algn="l" rtl="0">
              <a:lnSpc>
                <a:spcPct val="115000"/>
              </a:lnSpc>
              <a:spcBef>
                <a:spcPts val="0"/>
              </a:spcBef>
              <a:spcAft>
                <a:spcPts val="0"/>
              </a:spcAft>
              <a:buSzPts val="2300"/>
              <a:buChar char="•"/>
            </a:pPr>
            <a:r>
              <a:rPr lang="zh-TW" sz="2000" dirty="0"/>
              <a:t>身處</a:t>
            </a:r>
            <a:r>
              <a:rPr lang="zh-TW" sz="2000" b="1" dirty="0"/>
              <a:t>後疫情時代</a:t>
            </a:r>
            <a:r>
              <a:rPr lang="zh-TW" sz="2000" dirty="0"/>
              <a:t>，人們在家中工作及讀書的需求增高，平均每人每天花9.3小時在椅子上</a:t>
            </a:r>
            <a:endParaRPr sz="2000" dirty="0"/>
          </a:p>
          <a:p>
            <a:pPr marL="342900" lvl="0" indent="-196850" algn="l" rtl="0">
              <a:lnSpc>
                <a:spcPct val="115000"/>
              </a:lnSpc>
              <a:spcBef>
                <a:spcPts val="0"/>
              </a:spcBef>
              <a:spcAft>
                <a:spcPts val="0"/>
              </a:spcAft>
              <a:buSzPts val="2300"/>
              <a:buNone/>
            </a:pPr>
            <a:endParaRPr sz="2000" dirty="0"/>
          </a:p>
          <a:p>
            <a:pPr marL="342900" lvl="0" indent="-342900" algn="l" rtl="0">
              <a:lnSpc>
                <a:spcPct val="115000"/>
              </a:lnSpc>
              <a:spcBef>
                <a:spcPts val="0"/>
              </a:spcBef>
              <a:spcAft>
                <a:spcPts val="0"/>
              </a:spcAft>
              <a:buSzPts val="2300"/>
              <a:buChar char="•"/>
            </a:pPr>
            <a:r>
              <a:rPr lang="zh-TW" sz="2000" dirty="0"/>
              <a:t>十大死因中慢性病占9成，而久坐加上長期坐姿不良容易導致慢性病的發生</a:t>
            </a:r>
            <a:endParaRPr sz="2000" dirty="0"/>
          </a:p>
          <a:p>
            <a:pPr marL="342900" lvl="0" indent="-196850" algn="l" rtl="0">
              <a:lnSpc>
                <a:spcPct val="115000"/>
              </a:lnSpc>
              <a:spcBef>
                <a:spcPts val="0"/>
              </a:spcBef>
              <a:spcAft>
                <a:spcPts val="0"/>
              </a:spcAft>
              <a:buSzPts val="2300"/>
              <a:buNone/>
            </a:pPr>
            <a:endParaRPr sz="2000" dirty="0"/>
          </a:p>
        </p:txBody>
      </p:sp>
      <p:sp>
        <p:nvSpPr>
          <p:cNvPr id="135" name="Google Shape;135;p4"/>
          <p:cNvSpPr txBox="1">
            <a:spLocks noGrp="1"/>
          </p:cNvSpPr>
          <p:nvPr>
            <p:ph type="title"/>
          </p:nvPr>
        </p:nvSpPr>
        <p:spPr>
          <a:xfrm>
            <a:off x="342788"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作品概述 - 背景描述</a:t>
            </a:r>
            <a:endParaRPr sz="3000" b="1">
              <a:solidFill>
                <a:schemeClr val="accent1"/>
              </a:solidFill>
            </a:endParaRPr>
          </a:p>
        </p:txBody>
      </p:sp>
      <p:pic>
        <p:nvPicPr>
          <p:cNvPr id="136" name="Google Shape;136;p4"/>
          <p:cNvPicPr preferRelativeResize="0"/>
          <p:nvPr/>
        </p:nvPicPr>
        <p:blipFill rotWithShape="1">
          <a:blip r:embed="rId3">
            <a:alphaModFix/>
          </a:blip>
          <a:srcRect/>
          <a:stretch/>
        </p:blipFill>
        <p:spPr>
          <a:xfrm>
            <a:off x="4572000" y="989798"/>
            <a:ext cx="4084688" cy="3294103"/>
          </a:xfrm>
          <a:prstGeom prst="rect">
            <a:avLst/>
          </a:prstGeom>
          <a:noFill/>
          <a:ln>
            <a:noFill/>
          </a:ln>
        </p:spPr>
      </p:pic>
      <p:sp>
        <p:nvSpPr>
          <p:cNvPr id="137" name="Google Shape;137;p4"/>
          <p:cNvSpPr txBox="1"/>
          <p:nvPr/>
        </p:nvSpPr>
        <p:spPr>
          <a:xfrm>
            <a:off x="6994567" y="4027876"/>
            <a:ext cx="25077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tLang="en-US" sz="1100" u="sng" dirty="0">
                <a:solidFill>
                  <a:schemeClr val="hlink"/>
                </a:solidFill>
                <a:highlight>
                  <a:schemeClr val="lt1"/>
                </a:highlight>
              </a:rPr>
              <a:t>圖片來源</a:t>
            </a:r>
            <a:endParaRPr sz="1100" dirty="0">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342788" y="0"/>
            <a:ext cx="8458500" cy="7545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dirty="0">
                <a:solidFill>
                  <a:schemeClr val="accent1"/>
                </a:solidFill>
              </a:rPr>
              <a:t>作品</a:t>
            </a:r>
            <a:r>
              <a:rPr lang="zh-TW" altLang="en-US" sz="3000" b="1" dirty="0">
                <a:solidFill>
                  <a:schemeClr val="accent1"/>
                </a:solidFill>
              </a:rPr>
              <a:t>目標</a:t>
            </a:r>
            <a:r>
              <a:rPr lang="zh-TW" sz="3000" b="1" dirty="0">
                <a:solidFill>
                  <a:schemeClr val="accent1"/>
                </a:solidFill>
              </a:rPr>
              <a:t> – </a:t>
            </a:r>
            <a:r>
              <a:rPr lang="zh-TW" sz="3000" dirty="0"/>
              <a:t>為</a:t>
            </a:r>
            <a:r>
              <a:rPr lang="zh-TW" sz="3000" b="1" dirty="0"/>
              <a:t>久坐者</a:t>
            </a:r>
            <a:r>
              <a:rPr lang="zh-TW" sz="3000" dirty="0"/>
              <a:t>設計的</a:t>
            </a:r>
            <a:r>
              <a:rPr lang="zh-TW" sz="3000" b="1" dirty="0"/>
              <a:t>便攜式椅墊</a:t>
            </a:r>
            <a:endParaRPr sz="3000" b="1" dirty="0">
              <a:solidFill>
                <a:schemeClr val="accent1"/>
              </a:solidFill>
            </a:endParaRPr>
          </a:p>
        </p:txBody>
      </p:sp>
      <p:sp>
        <p:nvSpPr>
          <p:cNvPr id="143" name="Google Shape;143;p5"/>
          <p:cNvSpPr txBox="1"/>
          <p:nvPr/>
        </p:nvSpPr>
        <p:spPr>
          <a:xfrm>
            <a:off x="342788" y="717777"/>
            <a:ext cx="8606117" cy="3042449"/>
          </a:xfrm>
          <a:prstGeom prst="rect">
            <a:avLst/>
          </a:prstGeom>
          <a:noFill/>
          <a:ln>
            <a:noFill/>
          </a:ln>
        </p:spPr>
        <p:txBody>
          <a:bodyPr spcFirstLastPara="1" wrap="square" lIns="68575" tIns="34275" rIns="68575" bIns="34275" anchor="t" anchorCtr="0">
            <a:normAutofit/>
          </a:bodyPr>
          <a:lstStyle/>
          <a:p>
            <a:pPr marL="381000" marR="0" lvl="1" indent="-203200" algn="l" rtl="0">
              <a:lnSpc>
                <a:spcPct val="115000"/>
              </a:lnSpc>
              <a:spcBef>
                <a:spcPts val="500"/>
              </a:spcBef>
              <a:spcAft>
                <a:spcPts val="0"/>
              </a:spcAft>
              <a:buClr>
                <a:schemeClr val="dk1"/>
              </a:buClr>
              <a:buSzPts val="2000"/>
              <a:buFont typeface="Arial"/>
              <a:buChar char="–"/>
            </a:pPr>
            <a:r>
              <a:rPr lang="zh-TW" altLang="en-US" sz="2000" b="1" i="0" u="none" strike="noStrike" cap="none" dirty="0">
                <a:solidFill>
                  <a:schemeClr val="dk1"/>
                </a:solidFill>
                <a:latin typeface="Arial"/>
                <a:ea typeface="Arial"/>
                <a:cs typeface="Arial"/>
                <a:sym typeface="Arial"/>
              </a:rPr>
              <a:t>便攜式椅墊</a:t>
            </a:r>
            <a:r>
              <a:rPr lang="zh-TW" altLang="en-US" sz="2000" b="0" i="0" u="none" strike="noStrike" cap="none" dirty="0">
                <a:solidFill>
                  <a:schemeClr val="dk1"/>
                </a:solidFill>
                <a:latin typeface="Arial"/>
                <a:ea typeface="Arial"/>
                <a:cs typeface="Arial"/>
                <a:sym typeface="Arial"/>
              </a:rPr>
              <a:t>，可以應用於各種椅子</a:t>
            </a:r>
            <a:endParaRPr lang="zh-TW" altLang="en-US" sz="2000" b="0" i="0" u="none" strike="noStrike" cap="none" dirty="0">
              <a:solidFill>
                <a:srgbClr val="000000"/>
              </a:solidFill>
              <a:latin typeface="Arial"/>
              <a:ea typeface="Arial"/>
              <a:cs typeface="Arial"/>
              <a:sym typeface="Arial"/>
            </a:endParaRPr>
          </a:p>
          <a:p>
            <a:pPr marL="381000" marR="0" lvl="1" indent="-203200" algn="l" rtl="0">
              <a:lnSpc>
                <a:spcPct val="115000"/>
              </a:lnSpc>
              <a:spcBef>
                <a:spcPts val="500"/>
              </a:spcBef>
              <a:spcAft>
                <a:spcPts val="0"/>
              </a:spcAft>
              <a:buClr>
                <a:schemeClr val="dk1"/>
              </a:buClr>
              <a:buSzPts val="2000"/>
              <a:buFont typeface="Arial"/>
              <a:buChar char="–"/>
            </a:pPr>
            <a:r>
              <a:rPr lang="zh-TW" altLang="en-US" sz="2000" b="1" i="0" u="none" strike="noStrike" cap="none" dirty="0">
                <a:solidFill>
                  <a:schemeClr val="dk1"/>
                </a:solidFill>
                <a:latin typeface="Arial"/>
                <a:ea typeface="Arial"/>
                <a:cs typeface="Arial"/>
                <a:sym typeface="Arial"/>
              </a:rPr>
              <a:t>坐姿不良</a:t>
            </a:r>
            <a:r>
              <a:rPr lang="zh-TW" altLang="en-US" sz="2000" b="0" i="0" u="none" strike="noStrike" cap="none" dirty="0">
                <a:solidFill>
                  <a:schemeClr val="dk1"/>
                </a:solidFill>
                <a:latin typeface="Arial"/>
                <a:ea typeface="Arial"/>
                <a:cs typeface="Arial"/>
                <a:sym typeface="Arial"/>
              </a:rPr>
              <a:t>，椅墊會在相應位置震動提醒使用者調整坐姿</a:t>
            </a:r>
            <a:endParaRPr lang="zh-TW" altLang="en-US" sz="2000" b="0" i="0" u="none" strike="noStrike" cap="none" dirty="0">
              <a:solidFill>
                <a:srgbClr val="000000"/>
              </a:solidFill>
              <a:latin typeface="Arial"/>
              <a:ea typeface="Arial"/>
              <a:cs typeface="Arial"/>
              <a:sym typeface="Arial"/>
            </a:endParaRPr>
          </a:p>
          <a:p>
            <a:pPr marL="381000" marR="0" lvl="1" indent="-203200" algn="l" rtl="0">
              <a:lnSpc>
                <a:spcPct val="115000"/>
              </a:lnSpc>
              <a:spcBef>
                <a:spcPts val="500"/>
              </a:spcBef>
              <a:spcAft>
                <a:spcPts val="0"/>
              </a:spcAft>
              <a:buClr>
                <a:schemeClr val="dk1"/>
              </a:buClr>
              <a:buSzPts val="2000"/>
              <a:buFont typeface="Arial"/>
              <a:buChar char="–"/>
            </a:pPr>
            <a:r>
              <a:rPr lang="zh-TW" altLang="en-US" sz="2000" b="1" i="0" u="none" strike="noStrike" cap="none" dirty="0">
                <a:solidFill>
                  <a:schemeClr val="dk1"/>
                </a:solidFill>
                <a:latin typeface="Arial"/>
                <a:ea typeface="Arial"/>
                <a:cs typeface="Arial"/>
                <a:sym typeface="Arial"/>
              </a:rPr>
              <a:t>久坐提醒</a:t>
            </a:r>
            <a:r>
              <a:rPr lang="zh-TW" altLang="en-US" sz="2000" b="0" i="0" u="none" strike="noStrike" cap="none" dirty="0">
                <a:solidFill>
                  <a:schemeClr val="dk1"/>
                </a:solidFill>
                <a:latin typeface="Arial"/>
                <a:ea typeface="Arial"/>
                <a:cs typeface="Arial"/>
                <a:sym typeface="Arial"/>
              </a:rPr>
              <a:t>，超過一定時間會震動提醒使用者</a:t>
            </a:r>
          </a:p>
          <a:p>
            <a:pPr marL="381000" marR="0" lvl="1" indent="-203200" algn="l" rtl="0">
              <a:lnSpc>
                <a:spcPct val="115000"/>
              </a:lnSpc>
              <a:spcBef>
                <a:spcPts val="500"/>
              </a:spcBef>
              <a:spcAft>
                <a:spcPts val="0"/>
              </a:spcAft>
              <a:buClr>
                <a:schemeClr val="dk1"/>
              </a:buClr>
              <a:buSzPts val="2000"/>
              <a:buFont typeface="Arial"/>
              <a:buChar char="–"/>
            </a:pPr>
            <a:r>
              <a:rPr lang="en-US" altLang="zh-TW" sz="2000" b="1" i="0" u="none" strike="noStrike" cap="none" dirty="0">
                <a:solidFill>
                  <a:schemeClr val="dk1"/>
                </a:solidFill>
                <a:latin typeface="Arial"/>
                <a:ea typeface="Arial"/>
                <a:cs typeface="Arial"/>
                <a:sym typeface="Arial"/>
              </a:rPr>
              <a:t>APP</a:t>
            </a:r>
            <a:r>
              <a:rPr lang="zh-TW" altLang="en-US" sz="2000" b="1" i="0" u="none" strike="noStrike" cap="none" dirty="0">
                <a:solidFill>
                  <a:schemeClr val="dk1"/>
                </a:solidFill>
                <a:latin typeface="Arial"/>
                <a:ea typeface="Arial"/>
                <a:cs typeface="Arial"/>
                <a:sym typeface="Arial"/>
              </a:rPr>
              <a:t>設計</a:t>
            </a:r>
            <a:r>
              <a:rPr lang="zh-TW" altLang="en-US" sz="2000" b="0" i="0" u="none" strike="noStrike" cap="none" dirty="0">
                <a:solidFill>
                  <a:schemeClr val="dk1"/>
                </a:solidFill>
                <a:latin typeface="Arial"/>
                <a:ea typeface="Arial"/>
                <a:cs typeface="Arial"/>
                <a:sym typeface="Arial"/>
              </a:rPr>
              <a:t>，建立資料庫，使用者可透過手機追蹤自身坐姿</a:t>
            </a:r>
            <a:endParaRPr lang="zh-TW" altLang="en-US" sz="20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3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300"/>
              <a:buFont typeface="Arial"/>
              <a:buNone/>
            </a:pPr>
            <a:endParaRPr sz="2000" b="0" i="0" u="none" strike="noStrike" cap="none" dirty="0">
              <a:solidFill>
                <a:schemeClr val="dk1"/>
              </a:solidFill>
              <a:latin typeface="Arial"/>
              <a:ea typeface="Arial"/>
              <a:cs typeface="Arial"/>
              <a:sym typeface="Arial"/>
            </a:endParaRPr>
          </a:p>
          <a:p>
            <a:pPr marL="342900" marR="0" lvl="0" indent="-196850" algn="l" rtl="0">
              <a:lnSpc>
                <a:spcPct val="115000"/>
              </a:lnSpc>
              <a:spcBef>
                <a:spcPts val="0"/>
              </a:spcBef>
              <a:spcAft>
                <a:spcPts val="0"/>
              </a:spcAft>
              <a:buClr>
                <a:schemeClr val="dk1"/>
              </a:buClr>
              <a:buSzPts val="2300"/>
              <a:buFont typeface="Arial"/>
              <a:buNone/>
            </a:pPr>
            <a:endParaRPr sz="2000" b="0" i="0" u="none" strike="noStrike" cap="none" dirty="0">
              <a:solidFill>
                <a:schemeClr val="dk1"/>
              </a:solidFill>
              <a:latin typeface="Arial"/>
              <a:ea typeface="Arial"/>
              <a:cs typeface="Arial"/>
              <a:sym typeface="Arial"/>
            </a:endParaRPr>
          </a:p>
          <a:p>
            <a:pPr marL="342900" marR="0" lvl="0" indent="-196850" algn="l" rtl="0">
              <a:lnSpc>
                <a:spcPct val="115000"/>
              </a:lnSpc>
              <a:spcBef>
                <a:spcPts val="0"/>
              </a:spcBef>
              <a:spcAft>
                <a:spcPts val="0"/>
              </a:spcAft>
              <a:buClr>
                <a:schemeClr val="dk1"/>
              </a:buClr>
              <a:buSzPts val="2300"/>
              <a:buFont typeface="Arial"/>
              <a:buNone/>
            </a:pPr>
            <a:endParaRPr sz="2000" b="0" i="0" u="none" strike="noStrike" cap="none" dirty="0">
              <a:solidFill>
                <a:schemeClr val="dk1"/>
              </a:solidFill>
              <a:latin typeface="Arial"/>
              <a:ea typeface="Arial"/>
              <a:cs typeface="Arial"/>
              <a:sym typeface="Arial"/>
            </a:endParaRPr>
          </a:p>
        </p:txBody>
      </p:sp>
      <p:grpSp>
        <p:nvGrpSpPr>
          <p:cNvPr id="2" name="Group 1">
            <a:extLst>
              <a:ext uri="{FF2B5EF4-FFF2-40B4-BE49-F238E27FC236}">
                <a16:creationId xmlns:a16="http://schemas.microsoft.com/office/drawing/2014/main" id="{2BEDEAAD-0E2F-5648-A83B-C61790E4AA5D}"/>
              </a:ext>
            </a:extLst>
          </p:cNvPr>
          <p:cNvGrpSpPr/>
          <p:nvPr/>
        </p:nvGrpSpPr>
        <p:grpSpPr>
          <a:xfrm>
            <a:off x="1773707" y="2847718"/>
            <a:ext cx="5744278" cy="1987256"/>
            <a:chOff x="5783468" y="3383323"/>
            <a:chExt cx="3232897" cy="1083761"/>
          </a:xfrm>
        </p:grpSpPr>
        <p:grpSp>
          <p:nvGrpSpPr>
            <p:cNvPr id="145" name="Google Shape;145;p5"/>
            <p:cNvGrpSpPr/>
            <p:nvPr/>
          </p:nvGrpSpPr>
          <p:grpSpPr>
            <a:xfrm>
              <a:off x="5783468" y="3383323"/>
              <a:ext cx="2944427" cy="1083761"/>
              <a:chOff x="7187956" y="1302540"/>
              <a:chExt cx="3669174" cy="1350520"/>
            </a:xfrm>
          </p:grpSpPr>
          <p:pic>
            <p:nvPicPr>
              <p:cNvPr id="146" name="Google Shape;146;p5"/>
              <p:cNvPicPr preferRelativeResize="0"/>
              <p:nvPr/>
            </p:nvPicPr>
            <p:blipFill rotWithShape="1">
              <a:blip r:embed="rId3">
                <a:alphaModFix/>
              </a:blip>
              <a:srcRect/>
              <a:stretch/>
            </p:blipFill>
            <p:spPr>
              <a:xfrm>
                <a:off x="9786998" y="1302540"/>
                <a:ext cx="1070132" cy="1070132"/>
              </a:xfrm>
              <a:prstGeom prst="rect">
                <a:avLst/>
              </a:prstGeom>
              <a:noFill/>
              <a:ln>
                <a:noFill/>
              </a:ln>
            </p:spPr>
          </p:pic>
          <p:grpSp>
            <p:nvGrpSpPr>
              <p:cNvPr id="147" name="Google Shape;147;p5"/>
              <p:cNvGrpSpPr/>
              <p:nvPr/>
            </p:nvGrpSpPr>
            <p:grpSpPr>
              <a:xfrm>
                <a:off x="7187956" y="1516511"/>
                <a:ext cx="1757928" cy="1136549"/>
                <a:chOff x="7187956" y="1711853"/>
                <a:chExt cx="1757928" cy="1136549"/>
              </a:xfrm>
            </p:grpSpPr>
            <p:pic>
              <p:nvPicPr>
                <p:cNvPr id="149" name="Google Shape;149;p5"/>
                <p:cNvPicPr preferRelativeResize="0"/>
                <p:nvPr/>
              </p:nvPicPr>
              <p:blipFill rotWithShape="1">
                <a:blip r:embed="rId4">
                  <a:alphaModFix/>
                </a:blip>
                <a:srcRect/>
                <a:stretch/>
              </p:blipFill>
              <p:spPr>
                <a:xfrm>
                  <a:off x="7677863" y="1711853"/>
                  <a:ext cx="1268021" cy="823886"/>
                </a:xfrm>
                <a:prstGeom prst="rect">
                  <a:avLst/>
                </a:prstGeom>
                <a:noFill/>
                <a:ln>
                  <a:noFill/>
                </a:ln>
              </p:spPr>
            </p:pic>
            <p:sp>
              <p:nvSpPr>
                <p:cNvPr id="151" name="Google Shape;151;p5"/>
                <p:cNvSpPr txBox="1"/>
                <p:nvPr/>
              </p:nvSpPr>
              <p:spPr>
                <a:xfrm>
                  <a:off x="7187956" y="2492854"/>
                  <a:ext cx="1707669" cy="35554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zh-TW" b="0" i="0" u="none" cap="none" dirty="0">
                      <a:solidFill>
                        <a:srgbClr val="000000"/>
                      </a:solidFill>
                      <a:latin typeface="Arial"/>
                      <a:ea typeface="Arial"/>
                      <a:cs typeface="Arial"/>
                      <a:sym typeface="Arial"/>
                    </a:rPr>
                    <a:t>用APP搭配椅墊紀錄坐姿分數及久坐時間</a:t>
                  </a:r>
                  <a:endParaRPr sz="2400" b="0" i="0" u="none" cap="none" dirty="0">
                    <a:solidFill>
                      <a:srgbClr val="000000"/>
                    </a:solidFill>
                    <a:latin typeface="Arial"/>
                    <a:ea typeface="Arial"/>
                    <a:cs typeface="Arial"/>
                    <a:sym typeface="Arial"/>
                  </a:endParaRPr>
                </a:p>
              </p:txBody>
            </p:sp>
          </p:grpSp>
          <p:sp>
            <p:nvSpPr>
              <p:cNvPr id="152" name="Google Shape;152;p5"/>
              <p:cNvSpPr/>
              <p:nvPr/>
            </p:nvSpPr>
            <p:spPr>
              <a:xfrm rot="-5400000">
                <a:off x="9122658" y="1607117"/>
                <a:ext cx="287387" cy="489467"/>
              </a:xfrm>
              <a:prstGeom prst="downArrow">
                <a:avLst>
                  <a:gd name="adj1" fmla="val 50000"/>
                  <a:gd name="adj2" fmla="val 50000"/>
                </a:avLst>
              </a:prstGeom>
              <a:solidFill>
                <a:srgbClr val="A2D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53" name="Google Shape;153;p5"/>
            <p:cNvSpPr txBox="1"/>
            <p:nvPr/>
          </p:nvSpPr>
          <p:spPr>
            <a:xfrm>
              <a:off x="7737822" y="4242079"/>
              <a:ext cx="1278543" cy="1678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zh-TW" b="0" i="0" u="none" strike="noStrike" cap="none" dirty="0">
                  <a:solidFill>
                    <a:srgbClr val="000000"/>
                  </a:solidFill>
                  <a:latin typeface="Arial"/>
                  <a:ea typeface="Arial"/>
                  <a:cs typeface="Arial"/>
                  <a:sym typeface="Arial"/>
                </a:rPr>
                <a:t>養成良好坐姿習慣</a:t>
              </a:r>
              <a:endParaRPr sz="2400" b="0" i="0" u="none" strike="noStrike" cap="none" dirty="0">
                <a:solidFill>
                  <a:srgbClr val="000000"/>
                </a:solidFill>
                <a:latin typeface="Arial"/>
                <a:ea typeface="Arial"/>
                <a:cs typeface="Arial"/>
                <a:sym typeface="Arial"/>
              </a:endParaRPr>
            </a:p>
          </p:txBody>
        </p:sp>
        <p:pic>
          <p:nvPicPr>
            <p:cNvPr id="16" name="Google Shape;288;p16">
              <a:extLst>
                <a:ext uri="{FF2B5EF4-FFF2-40B4-BE49-F238E27FC236}">
                  <a16:creationId xmlns:a16="http://schemas.microsoft.com/office/drawing/2014/main" id="{F1ABC67A-6894-3943-679F-8519E10DDD39}"/>
                </a:ext>
              </a:extLst>
            </p:cNvPr>
            <p:cNvPicPr preferRelativeResize="0"/>
            <p:nvPr/>
          </p:nvPicPr>
          <p:blipFill rotWithShape="1">
            <a:blip r:embed="rId5">
              <a:alphaModFix/>
            </a:blip>
            <a:srcRect/>
            <a:stretch/>
          </p:blipFill>
          <p:spPr>
            <a:xfrm>
              <a:off x="5859880" y="3493558"/>
              <a:ext cx="412041" cy="66115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7"/>
          <p:cNvSpPr txBox="1">
            <a:spLocks noGrp="1"/>
          </p:cNvSpPr>
          <p:nvPr>
            <p:ph type="title"/>
          </p:nvPr>
        </p:nvSpPr>
        <p:spPr>
          <a:xfrm>
            <a:off x="342657" y="690947"/>
            <a:ext cx="7739506" cy="1026344"/>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accent1"/>
              </a:buClr>
              <a:buSzPts val="3000"/>
              <a:buFont typeface="Arial"/>
              <a:buNone/>
            </a:pPr>
            <a:r>
              <a:rPr lang="zh-TW" sz="3000" b="1"/>
              <a:t>Agenda</a:t>
            </a:r>
            <a:endParaRPr sz="3000" b="1"/>
          </a:p>
        </p:txBody>
      </p:sp>
      <p:sp>
        <p:nvSpPr>
          <p:cNvPr id="166" name="Google Shape;166;p7"/>
          <p:cNvSpPr txBox="1">
            <a:spLocks noGrp="1"/>
          </p:cNvSpPr>
          <p:nvPr>
            <p:ph type="body" idx="1"/>
          </p:nvPr>
        </p:nvSpPr>
        <p:spPr>
          <a:xfrm>
            <a:off x="342657" y="1807368"/>
            <a:ext cx="8458683" cy="2993232"/>
          </a:xfrm>
          <a:prstGeom prst="rect">
            <a:avLst/>
          </a:prstGeom>
          <a:noFill/>
          <a:ln>
            <a:noFill/>
          </a:ln>
        </p:spPr>
        <p:txBody>
          <a:bodyPr spcFirstLastPara="1" wrap="square" lIns="68575" tIns="34275" rIns="68575" bIns="34275" anchor="t" anchorCtr="0">
            <a:normAutofit/>
          </a:bodyPr>
          <a:lstStyle/>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作品概述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chemeClr val="dk1"/>
                </a:solidFill>
              </a:rPr>
              <a:t>難點與創新</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設計與實現</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作品進度</a:t>
            </a:r>
            <a:endParaRPr b="1">
              <a:solidFill>
                <a:srgbClr val="BFBFBF"/>
              </a:solidFill>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測試結果</a:t>
            </a:r>
            <a:endParaRPr/>
          </a:p>
          <a:p>
            <a:pPr marL="457200" lvl="0" indent="-361950" algn="l" rtl="0">
              <a:lnSpc>
                <a:spcPct val="100000"/>
              </a:lnSpc>
              <a:spcBef>
                <a:spcPts val="500"/>
              </a:spcBef>
              <a:spcAft>
                <a:spcPts val="0"/>
              </a:spcAft>
              <a:buClr>
                <a:schemeClr val="dk1"/>
              </a:buClr>
              <a:buSzPts val="2100"/>
              <a:buFont typeface="Arial"/>
              <a:buChar char="•"/>
            </a:pPr>
            <a:r>
              <a:rPr lang="zh-TW" b="1">
                <a:solidFill>
                  <a:srgbClr val="BFBFBF"/>
                </a:solidFill>
              </a:rPr>
              <a:t>總結展望</a:t>
            </a:r>
            <a:endParaRPr/>
          </a:p>
          <a:p>
            <a:pPr marL="0" lvl="0" indent="0" algn="l" rtl="0">
              <a:lnSpc>
                <a:spcPct val="100000"/>
              </a:lnSpc>
              <a:spcBef>
                <a:spcPts val="500"/>
              </a:spcBef>
              <a:spcAft>
                <a:spcPts val="0"/>
              </a:spcAft>
              <a:buSzPts val="2100"/>
              <a:buNone/>
            </a:pPr>
            <a:endParaRPr b="1">
              <a:solidFill>
                <a:srgbClr val="BFBFB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0"/>
          <p:cNvSpPr txBox="1">
            <a:spLocks noGrp="1"/>
          </p:cNvSpPr>
          <p:nvPr>
            <p:ph type="title"/>
          </p:nvPr>
        </p:nvSpPr>
        <p:spPr>
          <a:xfrm>
            <a:off x="342900" y="0"/>
            <a:ext cx="8458425" cy="754425"/>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dirty="0">
                <a:solidFill>
                  <a:schemeClr val="accent1"/>
                </a:solidFill>
              </a:rPr>
              <a:t>難點與創新</a:t>
            </a:r>
            <a:endParaRPr sz="3000" b="1" dirty="0">
              <a:solidFill>
                <a:schemeClr val="accent1"/>
              </a:solidFill>
            </a:endParaRPr>
          </a:p>
        </p:txBody>
      </p:sp>
      <p:sp>
        <p:nvSpPr>
          <p:cNvPr id="204" name="Google Shape;204;p10"/>
          <p:cNvSpPr txBox="1"/>
          <p:nvPr/>
        </p:nvSpPr>
        <p:spPr>
          <a:xfrm>
            <a:off x="8053613" y="332850"/>
            <a:ext cx="933600" cy="5694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zh-TW" sz="1400" b="1" i="0" u="none" strike="noStrike" cap="none">
                <a:solidFill>
                  <a:schemeClr val="lt1"/>
                </a:solidFill>
                <a:latin typeface="Arial"/>
                <a:ea typeface="Arial"/>
                <a:cs typeface="Arial"/>
                <a:sym typeface="Arial"/>
              </a:rPr>
              <a:t>Portable</a:t>
            </a: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zh-TW" sz="1400" b="1" i="0" u="none" strike="noStrike" cap="none">
                <a:solidFill>
                  <a:schemeClr val="lt1"/>
                </a:solidFill>
                <a:latin typeface="Arial"/>
                <a:ea typeface="Arial"/>
                <a:cs typeface="Arial"/>
                <a:sym typeface="Arial"/>
              </a:rPr>
              <a:t>便攜式</a:t>
            </a:r>
            <a:endParaRPr sz="1400" b="1" i="0" u="none" strike="noStrike" cap="none">
              <a:solidFill>
                <a:schemeClr val="lt1"/>
              </a:solidFill>
              <a:latin typeface="Arial"/>
              <a:ea typeface="Arial"/>
              <a:cs typeface="Arial"/>
              <a:sym typeface="Arial"/>
            </a:endParaRPr>
          </a:p>
        </p:txBody>
      </p:sp>
      <p:grpSp>
        <p:nvGrpSpPr>
          <p:cNvPr id="5" name="Group 4">
            <a:extLst>
              <a:ext uri="{FF2B5EF4-FFF2-40B4-BE49-F238E27FC236}">
                <a16:creationId xmlns:a16="http://schemas.microsoft.com/office/drawing/2014/main" id="{76903FD8-2A2A-7C66-4129-221A9BEA1583}"/>
              </a:ext>
            </a:extLst>
          </p:cNvPr>
          <p:cNvGrpSpPr/>
          <p:nvPr/>
        </p:nvGrpSpPr>
        <p:grpSpPr>
          <a:xfrm>
            <a:off x="745543" y="1569022"/>
            <a:ext cx="7400667" cy="2446452"/>
            <a:chOff x="496372" y="1576905"/>
            <a:chExt cx="7400667" cy="2446452"/>
          </a:xfrm>
        </p:grpSpPr>
        <p:pic>
          <p:nvPicPr>
            <p:cNvPr id="206" name="Google Shape;206;p10" descr="Diagram&#10;&#10;Description automatically generated"/>
            <p:cNvPicPr preferRelativeResize="0"/>
            <p:nvPr/>
          </p:nvPicPr>
          <p:blipFill rotWithShape="1">
            <a:blip r:embed="rId3">
              <a:alphaModFix/>
            </a:blip>
            <a:srcRect/>
            <a:stretch/>
          </p:blipFill>
          <p:spPr>
            <a:xfrm>
              <a:off x="496372" y="1727580"/>
              <a:ext cx="2466193" cy="1854330"/>
            </a:xfrm>
            <a:prstGeom prst="rect">
              <a:avLst/>
            </a:prstGeom>
            <a:noFill/>
            <a:ln>
              <a:noFill/>
            </a:ln>
          </p:spPr>
        </p:pic>
        <p:pic>
          <p:nvPicPr>
            <p:cNvPr id="207" name="Google Shape;207;p10" descr="Map&#10;&#10;Description automatically generated"/>
            <p:cNvPicPr preferRelativeResize="0"/>
            <p:nvPr/>
          </p:nvPicPr>
          <p:blipFill rotWithShape="1">
            <a:blip r:embed="rId4">
              <a:alphaModFix/>
            </a:blip>
            <a:srcRect/>
            <a:stretch/>
          </p:blipFill>
          <p:spPr>
            <a:xfrm>
              <a:off x="3722584" y="1576905"/>
              <a:ext cx="1698832" cy="2114297"/>
            </a:xfrm>
            <a:prstGeom prst="rect">
              <a:avLst/>
            </a:prstGeom>
            <a:noFill/>
            <a:ln>
              <a:noFill/>
            </a:ln>
          </p:spPr>
        </p:pic>
        <p:sp>
          <p:nvSpPr>
            <p:cNvPr id="209" name="Google Shape;209;p10"/>
            <p:cNvSpPr txBox="1"/>
            <p:nvPr/>
          </p:nvSpPr>
          <p:spPr>
            <a:xfrm>
              <a:off x="737222" y="3715621"/>
              <a:ext cx="198449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zh-TW" b="0" i="0" u="none" strike="noStrike" cap="none" dirty="0">
                  <a:solidFill>
                    <a:srgbClr val="000000"/>
                  </a:solidFill>
                  <a:latin typeface="Arial"/>
                  <a:ea typeface="Arial"/>
                  <a:cs typeface="Arial"/>
                  <a:sym typeface="Arial"/>
                </a:rPr>
                <a:t>坐姿有多種因素影響</a:t>
              </a:r>
              <a:endParaRPr sz="2400" b="0" i="0" u="none" strike="noStrike" cap="none" dirty="0">
                <a:solidFill>
                  <a:srgbClr val="000000"/>
                </a:solidFill>
                <a:latin typeface="Arial"/>
                <a:ea typeface="Arial"/>
                <a:cs typeface="Arial"/>
                <a:sym typeface="Arial"/>
              </a:endParaRPr>
            </a:p>
          </p:txBody>
        </p:sp>
        <p:sp>
          <p:nvSpPr>
            <p:cNvPr id="210" name="Google Shape;210;p10"/>
            <p:cNvSpPr txBox="1"/>
            <p:nvPr/>
          </p:nvSpPr>
          <p:spPr>
            <a:xfrm>
              <a:off x="3722584" y="3715621"/>
              <a:ext cx="169883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zh-TW" b="0" i="0" u="none" strike="noStrike" cap="none" dirty="0">
                  <a:solidFill>
                    <a:srgbClr val="000000"/>
                  </a:solidFill>
                  <a:latin typeface="Arial"/>
                  <a:ea typeface="Arial"/>
                  <a:cs typeface="Arial"/>
                  <a:sym typeface="Arial"/>
                </a:rPr>
                <a:t>感測資料量龐大</a:t>
              </a:r>
              <a:endParaRPr b="0" i="0" u="none" strike="noStrike" cap="none" dirty="0">
                <a:solidFill>
                  <a:srgbClr val="000000"/>
                </a:solidFill>
                <a:latin typeface="Arial"/>
                <a:ea typeface="Arial"/>
                <a:cs typeface="Arial"/>
                <a:sym typeface="Arial"/>
              </a:endParaRPr>
            </a:p>
          </p:txBody>
        </p:sp>
        <p:sp>
          <p:nvSpPr>
            <p:cNvPr id="211" name="Google Shape;211;p10"/>
            <p:cNvSpPr txBox="1"/>
            <p:nvPr/>
          </p:nvSpPr>
          <p:spPr>
            <a:xfrm>
              <a:off x="6180991" y="3715621"/>
              <a:ext cx="169883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zh-TW" altLang="en-US" b="0" i="0" u="none" strike="noStrike" cap="none" dirty="0">
                  <a:solidFill>
                    <a:srgbClr val="000000"/>
                  </a:solidFill>
                  <a:latin typeface="Arial"/>
                  <a:ea typeface="Arial"/>
                  <a:cs typeface="Arial"/>
                  <a:sym typeface="Arial"/>
                </a:rPr>
                <a:t>坐姿判斷模型訓練</a:t>
              </a:r>
            </a:p>
          </p:txBody>
        </p:sp>
        <p:pic>
          <p:nvPicPr>
            <p:cNvPr id="2052" name="Picture 4">
              <a:extLst>
                <a:ext uri="{FF2B5EF4-FFF2-40B4-BE49-F238E27FC236}">
                  <a16:creationId xmlns:a16="http://schemas.microsoft.com/office/drawing/2014/main" id="{A1D81F9B-0525-BF78-C431-E426280A8D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0991" y="1857979"/>
              <a:ext cx="1716048" cy="171604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8"/>
          <p:cNvSpPr txBox="1">
            <a:spLocks noGrp="1"/>
          </p:cNvSpPr>
          <p:nvPr>
            <p:ph type="title"/>
          </p:nvPr>
        </p:nvSpPr>
        <p:spPr>
          <a:xfrm>
            <a:off x="342900" y="0"/>
            <a:ext cx="8458442" cy="75438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2400"/>
              <a:buFont typeface="Arial"/>
              <a:buNone/>
            </a:pPr>
            <a:r>
              <a:rPr lang="zh-TW" sz="3000" b="1">
                <a:solidFill>
                  <a:schemeClr val="accent1"/>
                </a:solidFill>
              </a:rPr>
              <a:t>難點與創新</a:t>
            </a:r>
            <a:endParaRPr sz="3000"/>
          </a:p>
        </p:txBody>
      </p:sp>
      <p:grpSp>
        <p:nvGrpSpPr>
          <p:cNvPr id="172" name="Google Shape;172;p8"/>
          <p:cNvGrpSpPr/>
          <p:nvPr/>
        </p:nvGrpSpPr>
        <p:grpSpPr>
          <a:xfrm>
            <a:off x="884888" y="914398"/>
            <a:ext cx="3646575" cy="3777525"/>
            <a:chOff x="4914619" y="914399"/>
            <a:chExt cx="3646575" cy="3777525"/>
          </a:xfrm>
        </p:grpSpPr>
        <p:sp>
          <p:nvSpPr>
            <p:cNvPr id="173" name="Google Shape;173;p8"/>
            <p:cNvSpPr/>
            <p:nvPr/>
          </p:nvSpPr>
          <p:spPr>
            <a:xfrm>
              <a:off x="4914619" y="914399"/>
              <a:ext cx="3646575" cy="3777525"/>
            </a:xfrm>
            <a:prstGeom prst="ellipse">
              <a:avLst/>
            </a:prstGeom>
            <a:solidFill>
              <a:schemeClr val="accen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highlight>
                  <a:srgbClr val="CFE2F3"/>
                </a:highlight>
                <a:latin typeface="Arial"/>
                <a:ea typeface="Arial"/>
                <a:cs typeface="Arial"/>
                <a:sym typeface="Arial"/>
              </a:endParaRPr>
            </a:p>
          </p:txBody>
        </p:sp>
        <p:sp>
          <p:nvSpPr>
            <p:cNvPr id="174" name="Google Shape;174;p8"/>
            <p:cNvSpPr txBox="1"/>
            <p:nvPr/>
          </p:nvSpPr>
          <p:spPr>
            <a:xfrm>
              <a:off x="5071331" y="1657863"/>
              <a:ext cx="3333300" cy="13083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zh-TW" sz="3800" b="1" i="0" u="none" strike="noStrike" cap="none">
                  <a:solidFill>
                    <a:schemeClr val="lt1"/>
                  </a:solidFill>
                  <a:latin typeface="Arial"/>
                  <a:ea typeface="Arial"/>
                  <a:cs typeface="Arial"/>
                  <a:sym typeface="Arial"/>
                </a:rPr>
                <a:t>Comfortable</a:t>
              </a:r>
              <a:endParaRPr sz="3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zh-TW" sz="3800" b="1" i="0" u="none" strike="noStrike" cap="none">
                  <a:solidFill>
                    <a:schemeClr val="lt1"/>
                  </a:solidFill>
                  <a:latin typeface="Arial"/>
                  <a:ea typeface="Arial"/>
                  <a:cs typeface="Arial"/>
                  <a:sym typeface="Arial"/>
                </a:rPr>
                <a:t>舒適性</a:t>
              </a:r>
              <a:endParaRPr sz="3800" b="1" i="0" u="none" strike="noStrike" cap="none">
                <a:solidFill>
                  <a:schemeClr val="lt1"/>
                </a:solidFill>
                <a:latin typeface="Arial"/>
                <a:ea typeface="Arial"/>
                <a:cs typeface="Arial"/>
                <a:sym typeface="Arial"/>
              </a:endParaRPr>
            </a:p>
          </p:txBody>
        </p:sp>
        <p:sp>
          <p:nvSpPr>
            <p:cNvPr id="175" name="Google Shape;175;p8"/>
            <p:cNvSpPr txBox="1"/>
            <p:nvPr/>
          </p:nvSpPr>
          <p:spPr>
            <a:xfrm>
              <a:off x="5650256" y="3235825"/>
              <a:ext cx="2175300" cy="8775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dirty="0">
                  <a:solidFill>
                    <a:schemeClr val="lt1"/>
                  </a:solidFill>
                  <a:latin typeface="Arial"/>
                  <a:ea typeface="Arial"/>
                  <a:cs typeface="Arial"/>
                  <a:sym typeface="Arial"/>
                </a:rPr>
                <a:t>震動馬達</a:t>
              </a:r>
              <a:endParaRPr sz="160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dirty="0">
                  <a:solidFill>
                    <a:schemeClr val="lt1"/>
                  </a:solidFill>
                  <a:latin typeface="Arial"/>
                  <a:ea typeface="Arial"/>
                  <a:cs typeface="Arial"/>
                  <a:sym typeface="Arial"/>
                </a:rPr>
                <a:t>感測器分配</a:t>
              </a:r>
              <a:endParaRPr sz="160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800"/>
                <a:buFont typeface="Arial"/>
                <a:buNone/>
              </a:pPr>
              <a:r>
                <a:rPr lang="zh-TW" sz="1600" b="1" i="0" u="none" strike="noStrike" cap="none" dirty="0">
                  <a:solidFill>
                    <a:schemeClr val="lt1"/>
                  </a:solidFill>
                  <a:latin typeface="Arial"/>
                  <a:ea typeface="Arial"/>
                  <a:cs typeface="Arial"/>
                  <a:sym typeface="Arial"/>
                </a:rPr>
                <a:t>作品設計</a:t>
              </a:r>
              <a:endParaRPr sz="1600" b="1" i="0" u="none" strike="noStrike" cap="none" dirty="0">
                <a:solidFill>
                  <a:schemeClr val="lt1"/>
                </a:solidFill>
                <a:latin typeface="Arial"/>
                <a:ea typeface="Arial"/>
                <a:cs typeface="Arial"/>
                <a:sym typeface="Arial"/>
              </a:endParaRPr>
            </a:p>
          </p:txBody>
        </p:sp>
      </p:grpSp>
      <p:grpSp>
        <p:nvGrpSpPr>
          <p:cNvPr id="176" name="Google Shape;176;p8"/>
          <p:cNvGrpSpPr/>
          <p:nvPr/>
        </p:nvGrpSpPr>
        <p:grpSpPr>
          <a:xfrm>
            <a:off x="4914618" y="914398"/>
            <a:ext cx="3646575" cy="3777525"/>
            <a:chOff x="884888" y="914399"/>
            <a:chExt cx="3646575" cy="3777525"/>
          </a:xfrm>
        </p:grpSpPr>
        <p:sp>
          <p:nvSpPr>
            <p:cNvPr id="177" name="Google Shape;177;p8"/>
            <p:cNvSpPr/>
            <p:nvPr/>
          </p:nvSpPr>
          <p:spPr>
            <a:xfrm>
              <a:off x="884888" y="914399"/>
              <a:ext cx="3646575" cy="3777525"/>
            </a:xfrm>
            <a:prstGeom prst="ellipse">
              <a:avLst/>
            </a:pr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highlight>
                  <a:srgbClr val="CFE2F3"/>
                </a:highlight>
                <a:latin typeface="Arial"/>
                <a:ea typeface="Arial"/>
                <a:cs typeface="Arial"/>
                <a:sym typeface="Arial"/>
              </a:endParaRPr>
            </a:p>
          </p:txBody>
        </p:sp>
        <p:sp>
          <p:nvSpPr>
            <p:cNvPr id="178" name="Google Shape;178;p8"/>
            <p:cNvSpPr txBox="1"/>
            <p:nvPr/>
          </p:nvSpPr>
          <p:spPr>
            <a:xfrm>
              <a:off x="1620525" y="1661725"/>
              <a:ext cx="2175300" cy="13083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zh-TW" sz="3800" b="1" i="0" u="none" strike="noStrike" cap="none">
                  <a:solidFill>
                    <a:schemeClr val="lt1"/>
                  </a:solidFill>
                  <a:latin typeface="Arial"/>
                  <a:ea typeface="Arial"/>
                  <a:cs typeface="Arial"/>
                  <a:sym typeface="Arial"/>
                </a:rPr>
                <a:t>Portable</a:t>
              </a:r>
              <a:endParaRPr sz="38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zh-TW" sz="3800" b="1" i="0" u="none" strike="noStrike" cap="none">
                  <a:solidFill>
                    <a:schemeClr val="lt1"/>
                  </a:solidFill>
                  <a:latin typeface="Arial"/>
                  <a:ea typeface="Arial"/>
                  <a:cs typeface="Arial"/>
                  <a:sym typeface="Arial"/>
                </a:rPr>
                <a:t>便攜式</a:t>
              </a:r>
              <a:endParaRPr sz="3800" b="1" i="0" u="none" strike="noStrike" cap="none">
                <a:solidFill>
                  <a:schemeClr val="lt1"/>
                </a:solidFill>
                <a:latin typeface="Arial"/>
                <a:ea typeface="Arial"/>
                <a:cs typeface="Arial"/>
                <a:sym typeface="Arial"/>
              </a:endParaRPr>
            </a:p>
          </p:txBody>
        </p:sp>
        <p:sp>
          <p:nvSpPr>
            <p:cNvPr id="179" name="Google Shape;179;p8"/>
            <p:cNvSpPr txBox="1"/>
            <p:nvPr/>
          </p:nvSpPr>
          <p:spPr>
            <a:xfrm>
              <a:off x="1620525" y="3229975"/>
              <a:ext cx="2175300" cy="8775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dirty="0">
                  <a:solidFill>
                    <a:schemeClr val="lt1"/>
                  </a:solidFill>
                  <a:latin typeface="Arial"/>
                  <a:ea typeface="Arial"/>
                  <a:cs typeface="Arial"/>
                  <a:sym typeface="Arial"/>
                </a:rPr>
                <a:t>資料處理</a:t>
              </a:r>
              <a:endParaRPr sz="160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dirty="0">
                  <a:solidFill>
                    <a:schemeClr val="lt1"/>
                  </a:solidFill>
                  <a:latin typeface="Arial"/>
                  <a:ea typeface="Arial"/>
                  <a:cs typeface="Arial"/>
                  <a:sym typeface="Arial"/>
                </a:rPr>
                <a:t>樹梅派</a:t>
              </a:r>
              <a:endParaRPr sz="160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zh-TW" sz="1600" b="1" i="0" u="none" strike="noStrike" cap="none" dirty="0">
                  <a:solidFill>
                    <a:schemeClr val="lt1"/>
                  </a:solidFill>
                  <a:latin typeface="Arial"/>
                  <a:ea typeface="Arial"/>
                  <a:cs typeface="Arial"/>
                  <a:sym typeface="Arial"/>
                </a:rPr>
                <a:t>模型訓練</a:t>
              </a:r>
              <a:endParaRPr sz="1600" b="1" i="0" u="none" strike="noStrike" cap="none" dirty="0">
                <a:solidFill>
                  <a:schemeClr val="lt1"/>
                </a:solidFill>
                <a:latin typeface="Arial"/>
                <a:ea typeface="Arial"/>
                <a:cs typeface="Arial"/>
                <a:sym typeface="Arial"/>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CONSTMT" val="1"/>
</p:tagLst>
</file>

<file path=ppt/theme/theme1.xml><?xml version="1.0" encoding="utf-8"?>
<a:theme xmlns:a="http://schemas.openxmlformats.org/drawingml/2006/main" name="Synopsys_2022">
  <a:themeElements>
    <a:clrScheme name="Synopsys">
      <a:dk1>
        <a:srgbClr val="000000"/>
      </a:dk1>
      <a:lt1>
        <a:srgbClr val="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1527</TotalTime>
  <Words>4408</Words>
  <Application>Microsoft Office PowerPoint</Application>
  <PresentationFormat>On-screen Show (16:9)</PresentationFormat>
  <Paragraphs>344</Paragraphs>
  <Slides>45</Slides>
  <Notes>43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1" baseType="lpstr">
      <vt:lpstr>charter</vt:lpstr>
      <vt:lpstr>微軟正黑體</vt:lpstr>
      <vt:lpstr>Agency FB</vt:lpstr>
      <vt:lpstr>Arial</vt:lpstr>
      <vt:lpstr>Synopsys_2022</vt:lpstr>
      <vt:lpstr>Acrobat Document</vt:lpstr>
      <vt:lpstr>PowerPoint Presentation</vt:lpstr>
      <vt:lpstr>PowerPoint Presentation</vt:lpstr>
      <vt:lpstr>Agenda</vt:lpstr>
      <vt:lpstr>Agenda</vt:lpstr>
      <vt:lpstr>作品概述 - 背景描述</vt:lpstr>
      <vt:lpstr>作品目標 – 為久坐者設計的便攜式椅墊</vt:lpstr>
      <vt:lpstr>Agenda</vt:lpstr>
      <vt:lpstr>難點與創新</vt:lpstr>
      <vt:lpstr>難點與創新</vt:lpstr>
      <vt:lpstr>難點與創新 - 舒適椅墊的硬體設計</vt:lpstr>
      <vt:lpstr>難點與創新 - 便攜式椅墊的硬體設計</vt:lpstr>
      <vt:lpstr>難點與創新 - 便攜式椅墊的硬體設計</vt:lpstr>
      <vt:lpstr>Agenda</vt:lpstr>
      <vt:lpstr>設計與實現 - 硬體架構</vt:lpstr>
      <vt:lpstr>設計與實現 - 成品設計</vt:lpstr>
      <vt:lpstr>設計與實現 - 軟體架構</vt:lpstr>
      <vt:lpstr>設計與實現 - 資料搜集 </vt:lpstr>
      <vt:lpstr>設計與實現 - Machine Learning </vt:lpstr>
      <vt:lpstr>設計與實現 - APP架構</vt:lpstr>
      <vt:lpstr>Agenda</vt:lpstr>
      <vt:lpstr>作品進度</vt:lpstr>
      <vt:lpstr>作品進度 - 椅墊硬體建置</vt:lpstr>
      <vt:lpstr>作品進度 - 椅墊硬體建置</vt:lpstr>
      <vt:lpstr>作品進度 - 以 UART 溝通</vt:lpstr>
      <vt:lpstr>作品進度 - 模型架構</vt:lpstr>
      <vt:lpstr>作品進度 - 模型訓練</vt:lpstr>
      <vt:lpstr>作品進度 - 模型部署 (1 / 2)</vt:lpstr>
      <vt:lpstr>作品進度 – 馬達震動</vt:lpstr>
      <vt:lpstr>作品進度 - APP 介面</vt:lpstr>
      <vt:lpstr>作品進度 - APP 後端</vt:lpstr>
      <vt:lpstr>Agenda</vt:lpstr>
      <vt:lpstr>測試結果 – 感測器選擇</vt:lpstr>
      <vt:lpstr>測試結果 – 資料正規化</vt:lpstr>
      <vt:lpstr>測試結果 – 判斷效果</vt:lpstr>
      <vt:lpstr>Agenda</vt:lpstr>
      <vt:lpstr>總結展望</vt:lpstr>
      <vt:lpstr>總結展望</vt:lpstr>
      <vt:lpstr>總結展望</vt:lpstr>
      <vt:lpstr>PowerPoint Presentation</vt:lpstr>
      <vt:lpstr>PowerPoint Presentation</vt:lpstr>
      <vt:lpstr>作品進度 – 登入</vt:lpstr>
      <vt:lpstr>作品進度 – 註冊介面</vt:lpstr>
      <vt:lpstr>作品進度 - 模型部署 (2 / 2)</vt:lpstr>
      <vt:lpstr>測試結果 – 判斷效果</vt:lpstr>
      <vt:lpstr>作品進度 – 使用者介面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hsun tseng</cp:lastModifiedBy>
  <cp:revision>11</cp:revision>
  <dcterms:modified xsi:type="dcterms:W3CDTF">2022-07-22T09:45:59Z</dcterms:modified>
</cp:coreProperties>
</file>